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69" r:id="rId2"/>
    <p:sldId id="271" r:id="rId3"/>
    <p:sldId id="279" r:id="rId4"/>
    <p:sldId id="270" r:id="rId5"/>
    <p:sldId id="261" r:id="rId6"/>
    <p:sldId id="272" r:id="rId7"/>
    <p:sldId id="264" r:id="rId8"/>
    <p:sldId id="265" r:id="rId9"/>
    <p:sldId id="266" r:id="rId10"/>
    <p:sldId id="275" r:id="rId11"/>
    <p:sldId id="276" r:id="rId12"/>
    <p:sldId id="278" r:id="rId13"/>
    <p:sldId id="281" r:id="rId14"/>
    <p:sldId id="283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9" autoAdjust="0"/>
    <p:restoredTop sz="95179" autoAdjust="0"/>
  </p:normalViewPr>
  <p:slideViewPr>
    <p:cSldViewPr>
      <p:cViewPr>
        <p:scale>
          <a:sx n="81" d="100"/>
          <a:sy n="81" d="100"/>
        </p:scale>
        <p:origin x="-132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FCF92-7D2C-4009-8791-CF7993CD9DD1}" type="datetimeFigureOut">
              <a:rPr lang="en-MY" smtClean="0"/>
              <a:t>13/2/2020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08187-FA31-43E2-902C-C66B26850F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877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6044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264700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541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78994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771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183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784426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255091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133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641672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843952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14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2/13/2020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06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268760"/>
            <a:ext cx="631961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 smtClean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Berlin Sans FB Demi" panose="020E0802020502020306" pitchFamily="34" charset="0"/>
              </a:rPr>
              <a:t>        MODUL  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Berlin Sans FB Demi" panose="020E0802020502020306" pitchFamily="34" charset="0"/>
              </a:rPr>
              <a:t>         PENGURUSAN KONTRAK 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7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90860" y="4725144"/>
            <a:ext cx="165179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Proses </a:t>
            </a:r>
            <a:r>
              <a:rPr lang="en-US" sz="1400" dirty="0" err="1" smtClean="0"/>
              <a:t>Bawa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Hadapan</a:t>
            </a:r>
            <a:endParaRPr lang="en-MY" sz="1400" dirty="0"/>
          </a:p>
        </p:txBody>
      </p:sp>
      <p:sp>
        <p:nvSpPr>
          <p:cNvPr id="6" name="Rectangle 5"/>
          <p:cNvSpPr/>
          <p:nvPr/>
        </p:nvSpPr>
        <p:spPr>
          <a:xfrm>
            <a:off x="407018" y="257822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2621596" y="2578224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 smtClean="0"/>
              <a:t>(checkers)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4836174" y="257822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0" name="Rounded Rectangle 9"/>
          <p:cNvSpPr/>
          <p:nvPr/>
        </p:nvSpPr>
        <p:spPr>
          <a:xfrm>
            <a:off x="7479380" y="3517931"/>
            <a:ext cx="1214446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PESANAN TEMPATAN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93628" y="2649662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479380" y="3171454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14612" y="5356550"/>
            <a:ext cx="1857388" cy="66692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 smtClean="0"/>
              <a:t>(TANGGUNG)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2" y="1142984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PROSES BAWA HADAPAN </a:t>
            </a:r>
            <a:endParaRPr lang="en-MY" dirty="0"/>
          </a:p>
        </p:txBody>
      </p:sp>
      <p:sp>
        <p:nvSpPr>
          <p:cNvPr id="30" name="Right Arrow 29"/>
          <p:cNvSpPr/>
          <p:nvPr/>
        </p:nvSpPr>
        <p:spPr>
          <a:xfrm>
            <a:off x="2157249" y="279253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ight Arrow 30"/>
          <p:cNvSpPr/>
          <p:nvPr/>
        </p:nvSpPr>
        <p:spPr>
          <a:xfrm>
            <a:off x="4336108" y="279253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6657843" y="279253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E3D60D5D-4374-4B88-9167-DBEE7329BBD8}"/>
              </a:ext>
            </a:extLst>
          </p:cNvPr>
          <p:cNvSpPr/>
          <p:nvPr/>
        </p:nvSpPr>
        <p:spPr>
          <a:xfrm>
            <a:off x="7312128" y="5383323"/>
            <a:ext cx="1528932" cy="3499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4" name="Right Arrow 43"/>
          <p:cNvSpPr/>
          <p:nvPr/>
        </p:nvSpPr>
        <p:spPr>
          <a:xfrm rot="10800000">
            <a:off x="6807098" y="505716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TextBox 44"/>
          <p:cNvSpPr txBox="1"/>
          <p:nvPr/>
        </p:nvSpPr>
        <p:spPr>
          <a:xfrm>
            <a:off x="289147" y="4721094"/>
            <a:ext cx="185738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Kemasukan</a:t>
            </a:r>
            <a:r>
              <a:rPr lang="en-US" sz="1400" dirty="0"/>
              <a:t> </a:t>
            </a:r>
            <a:r>
              <a:rPr lang="en-US" sz="1400" dirty="0" err="1" smtClean="0"/>
              <a:t>Terimaan</a:t>
            </a:r>
            <a:r>
              <a:rPr lang="en-US" sz="1400" dirty="0" smtClean="0"/>
              <a:t> </a:t>
            </a:r>
            <a:r>
              <a:rPr lang="en-US" sz="1400" dirty="0" err="1"/>
              <a:t>Barang</a:t>
            </a:r>
            <a:endParaRPr lang="en-MY" sz="1400" dirty="0"/>
          </a:p>
        </p:txBody>
      </p:sp>
      <p:sp>
        <p:nvSpPr>
          <p:cNvPr id="46" name="Rectangle 45"/>
          <p:cNvSpPr/>
          <p:nvPr/>
        </p:nvSpPr>
        <p:spPr>
          <a:xfrm>
            <a:off x="289147" y="5356550"/>
            <a:ext cx="1857388" cy="66692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 smtClean="0"/>
              <a:t>Rekod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7" name="Right Arrow 46"/>
          <p:cNvSpPr/>
          <p:nvPr/>
        </p:nvSpPr>
        <p:spPr>
          <a:xfrm rot="5400000">
            <a:off x="7858270" y="426572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Title 3"/>
          <p:cNvSpPr txBox="1">
            <a:spLocks/>
          </p:cNvSpPr>
          <p:nvPr/>
        </p:nvSpPr>
        <p:spPr>
          <a:xfrm>
            <a:off x="500034" y="357166"/>
            <a:ext cx="8358246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sp>
        <p:nvSpPr>
          <p:cNvPr id="22" name="TextBox 21"/>
          <p:cNvSpPr txBox="1"/>
          <p:nvPr/>
        </p:nvSpPr>
        <p:spPr>
          <a:xfrm>
            <a:off x="2168094" y="2068994"/>
            <a:ext cx="3560546" cy="3077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Penyediaan</a:t>
            </a:r>
            <a:r>
              <a:rPr lang="en-US" sz="1400" dirty="0" smtClean="0"/>
              <a:t> </a:t>
            </a:r>
            <a:r>
              <a:rPr lang="en-US" sz="1400" dirty="0" err="1" smtClean="0"/>
              <a:t>Pesanan</a:t>
            </a:r>
            <a:r>
              <a:rPr lang="en-US" sz="1400" dirty="0" smtClean="0"/>
              <a:t> </a:t>
            </a:r>
            <a:r>
              <a:rPr lang="en-US" sz="1400" dirty="0" err="1" smtClean="0"/>
              <a:t>Tempatan</a:t>
            </a:r>
            <a:r>
              <a:rPr lang="en-US" sz="1400" dirty="0" smtClean="0"/>
              <a:t>/</a:t>
            </a:r>
            <a:r>
              <a:rPr lang="en-US" sz="1400" dirty="0" err="1" smtClean="0"/>
              <a:t>Inden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endParaRPr lang="en-MY" sz="1400" dirty="0"/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0A91EFE2-5CAA-4665-B22A-0F5A27D50F95}"/>
              </a:ext>
            </a:extLst>
          </p:cNvPr>
          <p:cNvSpPr/>
          <p:nvPr/>
        </p:nvSpPr>
        <p:spPr>
          <a:xfrm>
            <a:off x="5051785" y="4439311"/>
            <a:ext cx="1714512" cy="64294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MODUL LEJAR UTAMA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90631EB4-BA6B-46DF-8DAA-E9A66E928A79}"/>
              </a:ext>
            </a:extLst>
          </p:cNvPr>
          <p:cNvSpPr/>
          <p:nvPr/>
        </p:nvSpPr>
        <p:spPr>
          <a:xfrm>
            <a:off x="5249319" y="5128598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7" name="Rounded Rectangle 24">
            <a:extLst>
              <a:ext uri="{FF2B5EF4-FFF2-40B4-BE49-F238E27FC236}">
                <a16:creationId xmlns="" xmlns:a16="http://schemas.microsoft.com/office/drawing/2014/main" id="{E824C3F8-5DF7-4AA9-8BC0-BD3001FE019F}"/>
              </a:ext>
            </a:extLst>
          </p:cNvPr>
          <p:cNvSpPr/>
          <p:nvPr/>
        </p:nvSpPr>
        <p:spPr>
          <a:xfrm>
            <a:off x="4932040" y="5675269"/>
            <a:ext cx="2215968" cy="8500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PROSES PENUTUPAN TAHUNAN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PENUTUPAN 1 – BATAL TANGGUNG SEMASA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10800000">
            <a:off x="4610407" y="512859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TextBox 28"/>
          <p:cNvSpPr txBox="1"/>
          <p:nvPr/>
        </p:nvSpPr>
        <p:spPr>
          <a:xfrm>
            <a:off x="7271924" y="4748254"/>
            <a:ext cx="165179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Proses </a:t>
            </a:r>
            <a:r>
              <a:rPr lang="en-US" sz="1400" dirty="0" err="1" smtClean="0"/>
              <a:t>Bawa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Hadapan</a:t>
            </a:r>
            <a:endParaRPr lang="en-MY" sz="1400" dirty="0"/>
          </a:p>
        </p:txBody>
      </p:sp>
      <p:sp>
        <p:nvSpPr>
          <p:cNvPr id="33" name="Right Arrow 32"/>
          <p:cNvSpPr/>
          <p:nvPr/>
        </p:nvSpPr>
        <p:spPr>
          <a:xfrm rot="10800000">
            <a:off x="2267745" y="515947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193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000232" y="1142984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PROSES BAWA HADAPAN (SAMBUNGAN) </a:t>
            </a:r>
            <a:endParaRPr lang="en-MY" dirty="0"/>
          </a:p>
        </p:txBody>
      </p:sp>
      <p:sp>
        <p:nvSpPr>
          <p:cNvPr id="23" name="Rectangle 22"/>
          <p:cNvSpPr/>
          <p:nvPr/>
        </p:nvSpPr>
        <p:spPr>
          <a:xfrm>
            <a:off x="910599" y="4567716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24" name="Oval 23"/>
          <p:cNvSpPr/>
          <p:nvPr/>
        </p:nvSpPr>
        <p:spPr>
          <a:xfrm>
            <a:off x="717714" y="375980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125705" y="544864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036223" y="5041904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910995" y="3942026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4053871" y="4656406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125309" y="5227910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839953" y="3870588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35" name="Rectangle 34"/>
          <p:cNvSpPr/>
          <p:nvPr/>
        </p:nvSpPr>
        <p:spPr>
          <a:xfrm>
            <a:off x="6911391" y="4584968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125705" y="5059156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031049" y="5952700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>
            <a:off x="2767987" y="3942026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Right Arrow 41"/>
          <p:cNvSpPr/>
          <p:nvPr/>
        </p:nvSpPr>
        <p:spPr>
          <a:xfrm>
            <a:off x="5911259" y="4013464"/>
            <a:ext cx="642942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Rounded Rectangle 43"/>
          <p:cNvSpPr/>
          <p:nvPr/>
        </p:nvSpPr>
        <p:spPr>
          <a:xfrm>
            <a:off x="1017756" y="544864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INTERGRASI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73408" y="2221920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67987" y="220725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R</a:t>
            </a:r>
            <a:r>
              <a:rPr lang="en-US" dirty="0" err="1" smtClean="0"/>
              <a:t>ekod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47" name="TextBox 46"/>
          <p:cNvSpPr txBox="1"/>
          <p:nvPr/>
        </p:nvSpPr>
        <p:spPr>
          <a:xfrm>
            <a:off x="3503750" y="1782923"/>
            <a:ext cx="2428892" cy="3077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48" name="Right Arrow 47"/>
          <p:cNvSpPr/>
          <p:nvPr/>
        </p:nvSpPr>
        <p:spPr>
          <a:xfrm rot="10800000" flipH="1">
            <a:off x="4653252" y="2366570"/>
            <a:ext cx="217291" cy="2736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" name="Elbow Connector 2"/>
          <p:cNvCxnSpPr>
            <a:stCxn id="45" idx="2"/>
            <a:endCxn id="24" idx="0"/>
          </p:cNvCxnSpPr>
          <p:nvPr/>
        </p:nvCxnSpPr>
        <p:spPr>
          <a:xfrm rot="5400000">
            <a:off x="3216050" y="1080907"/>
            <a:ext cx="1037816" cy="43199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3"/>
          <p:cNvSpPr txBox="1">
            <a:spLocks/>
          </p:cNvSpPr>
          <p:nvPr/>
        </p:nvSpPr>
        <p:spPr>
          <a:xfrm>
            <a:off x="500034" y="357166"/>
            <a:ext cx="8358246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42456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86314" y="2928933"/>
            <a:ext cx="214314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Kemasukan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r>
              <a:rPr lang="en-US" sz="1400" dirty="0"/>
              <a:t> </a:t>
            </a:r>
            <a:r>
              <a:rPr lang="en-US" sz="1400" dirty="0" err="1"/>
              <a:t>Barang</a:t>
            </a:r>
            <a:endParaRPr lang="en-MY" sz="1400" dirty="0"/>
          </a:p>
        </p:txBody>
      </p:sp>
      <p:sp>
        <p:nvSpPr>
          <p:cNvPr id="6" name="Rectangle 5"/>
          <p:cNvSpPr/>
          <p:nvPr/>
        </p:nvSpPr>
        <p:spPr>
          <a:xfrm>
            <a:off x="500034" y="192880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R</a:t>
            </a:r>
            <a:r>
              <a:rPr lang="en-US" dirty="0" err="1" smtClean="0"/>
              <a:t>ekod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2714612" y="1928802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4929190" y="1915110"/>
            <a:ext cx="1643074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0" name="Rounded Rectangle 9"/>
          <p:cNvSpPr/>
          <p:nvPr/>
        </p:nvSpPr>
        <p:spPr>
          <a:xfrm>
            <a:off x="7572396" y="2868509"/>
            <a:ext cx="1214446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PESANAN TEMPATAN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86644" y="1954063"/>
            <a:ext cx="1643074" cy="474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572396" y="2522032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64909" y="3272430"/>
            <a:ext cx="1857388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28596" y="350043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71736" y="342900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888362" y="1047047"/>
            <a:ext cx="3795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INDEN KERJA/PESANAN TEMPATAN – AKAUN KENA BAYAR (</a:t>
            </a:r>
            <a:r>
              <a:rPr lang="en-US" dirty="0" smtClean="0"/>
              <a:t>AKB)</a:t>
            </a:r>
            <a:endParaRPr lang="en-MY" dirty="0"/>
          </a:p>
        </p:txBody>
      </p:sp>
      <p:sp>
        <p:nvSpPr>
          <p:cNvPr id="18" name="Rectangle 17"/>
          <p:cNvSpPr/>
          <p:nvPr/>
        </p:nvSpPr>
        <p:spPr>
          <a:xfrm>
            <a:off x="500034" y="5126260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357158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15140" y="594901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25658" y="560044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500430" y="4608192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3703444" y="5352859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821901" y="5866399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29388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500826" y="5143512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715140" y="5617700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6977" y="631896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2285984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ight Arrow 30"/>
          <p:cNvSpPr/>
          <p:nvPr/>
        </p:nvSpPr>
        <p:spPr>
          <a:xfrm>
            <a:off x="4429124" y="214311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6715140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ight Arrow 33"/>
          <p:cNvSpPr/>
          <p:nvPr/>
        </p:nvSpPr>
        <p:spPr>
          <a:xfrm rot="10800000">
            <a:off x="4357687" y="357991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Right Arrow 35"/>
          <p:cNvSpPr/>
          <p:nvPr/>
        </p:nvSpPr>
        <p:spPr>
          <a:xfrm rot="10800000">
            <a:off x="2143108" y="357187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ight Arrow 36"/>
          <p:cNvSpPr/>
          <p:nvPr/>
        </p:nvSpPr>
        <p:spPr>
          <a:xfrm rot="5572820">
            <a:off x="1093646" y="4066661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357422" y="4700824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5603792" y="4678285"/>
            <a:ext cx="642942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Arrow: Right 1">
            <a:extLst>
              <a:ext uri="{FF2B5EF4-FFF2-40B4-BE49-F238E27FC236}">
                <a16:creationId xmlns="" xmlns:a16="http://schemas.microsoft.com/office/drawing/2014/main" id="{54C1C305-909F-4168-88BB-9B00D98D6EBE}"/>
              </a:ext>
            </a:extLst>
          </p:cNvPr>
          <p:cNvSpPr/>
          <p:nvPr/>
        </p:nvSpPr>
        <p:spPr>
          <a:xfrm rot="9194723">
            <a:off x="6995317" y="3241920"/>
            <a:ext cx="539136" cy="21393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Arrow: Right 37">
            <a:extLst>
              <a:ext uri="{FF2B5EF4-FFF2-40B4-BE49-F238E27FC236}">
                <a16:creationId xmlns="" xmlns:a16="http://schemas.microsoft.com/office/drawing/2014/main" id="{6EBA89D3-238E-4358-8E85-3FD7CFA3153C}"/>
              </a:ext>
            </a:extLst>
          </p:cNvPr>
          <p:cNvSpPr/>
          <p:nvPr/>
        </p:nvSpPr>
        <p:spPr>
          <a:xfrm rot="1496774" flipV="1">
            <a:off x="6943636" y="3729940"/>
            <a:ext cx="499871" cy="271461"/>
          </a:xfrm>
          <a:prstGeom prst="rightArrow">
            <a:avLst/>
          </a:prstGeom>
          <a:noFill/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C5F3D884-28F4-4334-983D-F3B36174B6DC}"/>
              </a:ext>
            </a:extLst>
          </p:cNvPr>
          <p:cNvSpPr txBox="1"/>
          <p:nvPr/>
        </p:nvSpPr>
        <p:spPr>
          <a:xfrm>
            <a:off x="7567435" y="3650266"/>
            <a:ext cx="1457041" cy="309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Batal</a:t>
            </a:r>
            <a:r>
              <a:rPr lang="en-US" sz="1400" dirty="0"/>
              <a:t> </a:t>
            </a:r>
            <a:r>
              <a:rPr lang="en-US" sz="1400" dirty="0" err="1"/>
              <a:t>Terimaan</a:t>
            </a:r>
            <a:endParaRPr lang="en-MY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E3D60D5D-4374-4B88-9167-DBEE7329BBD8}"/>
              </a:ext>
            </a:extLst>
          </p:cNvPr>
          <p:cNvSpPr/>
          <p:nvPr/>
        </p:nvSpPr>
        <p:spPr>
          <a:xfrm>
            <a:off x="7550125" y="4007982"/>
            <a:ext cx="1528932" cy="3499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2" name="Rounded Rectangle 41"/>
          <p:cNvSpPr/>
          <p:nvPr/>
        </p:nvSpPr>
        <p:spPr>
          <a:xfrm>
            <a:off x="606977" y="590345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INTERGRASI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00100" y="2851594"/>
            <a:ext cx="242889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/AKB (</a:t>
            </a:r>
            <a:r>
              <a:rPr lang="en-US" sz="1400" dirty="0" err="1" smtClean="0"/>
              <a:t>perlu</a:t>
            </a:r>
            <a:r>
              <a:rPr lang="en-US" sz="1400" dirty="0" smtClean="0"/>
              <a:t> di </a:t>
            </a:r>
            <a:r>
              <a:rPr lang="en-US" sz="1400" dirty="0" err="1" smtClean="0"/>
              <a:t>aktifkan</a:t>
            </a:r>
            <a:r>
              <a:rPr lang="en-US" sz="1400" dirty="0" smtClean="0"/>
              <a:t>)</a:t>
            </a:r>
            <a:endParaRPr lang="en-MY" sz="1400" dirty="0"/>
          </a:p>
        </p:txBody>
      </p:sp>
      <p:sp>
        <p:nvSpPr>
          <p:cNvPr id="45" name="Title 3"/>
          <p:cNvSpPr txBox="1">
            <a:spLocks/>
          </p:cNvSpPr>
          <p:nvPr/>
        </p:nvSpPr>
        <p:spPr>
          <a:xfrm>
            <a:off x="500034" y="357166"/>
            <a:ext cx="8358246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2298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F6B0C3D0-5785-49F1-83A3-71A16C2F6CC9}"/>
              </a:ext>
            </a:extLst>
          </p:cNvPr>
          <p:cNvGrpSpPr/>
          <p:nvPr/>
        </p:nvGrpSpPr>
        <p:grpSpPr>
          <a:xfrm>
            <a:off x="1513363" y="1521010"/>
            <a:ext cx="5794941" cy="4830054"/>
            <a:chOff x="2670429" y="1362888"/>
            <a:chExt cx="5794941" cy="4830054"/>
          </a:xfrm>
        </p:grpSpPr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D6BFA7-4078-44EA-A5E7-A313B7E22CCC}"/>
                </a:ext>
              </a:extLst>
            </p:cNvPr>
            <p:cNvSpPr txBox="1"/>
            <p:nvPr/>
          </p:nvSpPr>
          <p:spPr>
            <a:xfrm>
              <a:off x="3318501" y="1362888"/>
              <a:ext cx="4615929" cy="30777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  </a:t>
              </a:r>
              <a:r>
                <a:rPr lang="en-US" sz="1400" dirty="0" err="1"/>
                <a:t>Arahan</a:t>
              </a:r>
              <a:r>
                <a:rPr lang="en-US" sz="1400" dirty="0"/>
                <a:t> </a:t>
              </a:r>
              <a:r>
                <a:rPr lang="en-US" sz="1400" dirty="0" err="1"/>
                <a:t>Bayaran</a:t>
              </a:r>
              <a:r>
                <a:rPr lang="en-US" sz="1400" dirty="0"/>
                <a:t> Interim</a:t>
              </a:r>
              <a:endParaRPr lang="en-MY" sz="140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D7C314E0-7A34-4795-A800-78333643118A}"/>
                </a:ext>
              </a:extLst>
            </p:cNvPr>
            <p:cNvSpPr/>
            <p:nvPr/>
          </p:nvSpPr>
          <p:spPr>
            <a:xfrm>
              <a:off x="4445714" y="1806796"/>
              <a:ext cx="164307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PENYEDIA</a:t>
              </a:r>
            </a:p>
            <a:p>
              <a:pPr algn="ctr"/>
              <a:r>
                <a:rPr lang="en-US" dirty="0" smtClean="0"/>
                <a:t>(</a:t>
              </a:r>
              <a:r>
                <a:rPr lang="en-US" dirty="0" err="1"/>
                <a:t>R</a:t>
              </a:r>
              <a:r>
                <a:rPr lang="en-US" dirty="0" err="1" smtClean="0"/>
                <a:t>ekod</a:t>
              </a:r>
              <a:r>
                <a:rPr lang="en-US" dirty="0" smtClean="0"/>
                <a:t> </a:t>
              </a:r>
              <a:r>
                <a:rPr lang="en-US" dirty="0" err="1"/>
                <a:t>baru</a:t>
              </a:r>
              <a:r>
                <a:rPr lang="en-US" dirty="0"/>
                <a:t>)</a:t>
              </a:r>
              <a:endParaRPr lang="en-MY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5B906EE2-ADD8-4937-949A-378079BDB191}"/>
                </a:ext>
              </a:extLst>
            </p:cNvPr>
            <p:cNvSpPr/>
            <p:nvPr/>
          </p:nvSpPr>
          <p:spPr>
            <a:xfrm>
              <a:off x="6822296" y="1842663"/>
              <a:ext cx="164307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PENYEMAK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011B4A44-EB59-415E-B076-6F60DB20A0FF}"/>
                </a:ext>
              </a:extLst>
            </p:cNvPr>
            <p:cNvSpPr/>
            <p:nvPr/>
          </p:nvSpPr>
          <p:spPr>
            <a:xfrm>
              <a:off x="6899442" y="4970938"/>
              <a:ext cx="1428760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PELULUS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19A0FE83-ECC0-4450-B916-81B14DACC685}"/>
                </a:ext>
              </a:extLst>
            </p:cNvPr>
            <p:cNvSpPr/>
            <p:nvPr/>
          </p:nvSpPr>
          <p:spPr>
            <a:xfrm>
              <a:off x="6747483" y="4276871"/>
              <a:ext cx="1714512" cy="642942"/>
            </a:xfrm>
            <a:prstGeom prst="ellipse">
              <a:avLst/>
            </a:prstGeom>
            <a:solidFill>
              <a:schemeClr val="accent6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AKAUN BELUM BAYAR</a:t>
              </a:r>
              <a:endParaRPr lang="en-MY" sz="1200" b="1" dirty="0"/>
            </a:p>
          </p:txBody>
        </p:sp>
        <p:sp>
          <p:nvSpPr>
            <p:cNvPr id="59" name="Rounded Rectangle 20">
              <a:extLst>
                <a:ext uri="{FF2B5EF4-FFF2-40B4-BE49-F238E27FC236}">
                  <a16:creationId xmlns="" xmlns:a16="http://schemas.microsoft.com/office/drawing/2014/main" id="{AA8802E1-BB7A-43C3-A2E9-CB2AA45AA50B}"/>
                </a:ext>
              </a:extLst>
            </p:cNvPr>
            <p:cNvSpPr/>
            <p:nvPr/>
          </p:nvSpPr>
          <p:spPr>
            <a:xfrm>
              <a:off x="2977741" y="5757064"/>
              <a:ext cx="1214446" cy="42862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BAUCER BAYARAN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ounded Rectangle 21">
              <a:extLst>
                <a:ext uri="{FF2B5EF4-FFF2-40B4-BE49-F238E27FC236}">
                  <a16:creationId xmlns="" xmlns:a16="http://schemas.microsoft.com/office/drawing/2014/main" id="{579B40E8-AD07-4014-8CED-2DC674D570A9}"/>
                </a:ext>
              </a:extLst>
            </p:cNvPr>
            <p:cNvSpPr/>
            <p:nvPr/>
          </p:nvSpPr>
          <p:spPr>
            <a:xfrm>
              <a:off x="6999983" y="5441901"/>
              <a:ext cx="121444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CARIAN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0A91EFE2-5CAA-4665-B22A-0F5A27D50F95}"/>
                </a:ext>
              </a:extLst>
            </p:cNvPr>
            <p:cNvSpPr/>
            <p:nvPr/>
          </p:nvSpPr>
          <p:spPr>
            <a:xfrm>
              <a:off x="4722280" y="4281189"/>
              <a:ext cx="1714512" cy="6429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PENGURUSAN TUNAI</a:t>
              </a:r>
              <a:endParaRPr lang="en-MY" sz="1200" b="1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="" xmlns:a16="http://schemas.microsoft.com/office/drawing/2014/main" id="{90631EB4-BA6B-46DF-8DAA-E9A66E928A79}"/>
                </a:ext>
              </a:extLst>
            </p:cNvPr>
            <p:cNvSpPr/>
            <p:nvPr/>
          </p:nvSpPr>
          <p:spPr>
            <a:xfrm>
              <a:off x="4919814" y="4970476"/>
              <a:ext cx="1428760" cy="42862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BN PELULUS</a:t>
              </a:r>
            </a:p>
          </p:txBody>
        </p:sp>
        <p:sp>
          <p:nvSpPr>
            <p:cNvPr id="63" name="Rounded Rectangle 24">
              <a:extLst>
                <a:ext uri="{FF2B5EF4-FFF2-40B4-BE49-F238E27FC236}">
                  <a16:creationId xmlns="" xmlns:a16="http://schemas.microsoft.com/office/drawing/2014/main" id="{E824C3F8-5DF7-4AA9-8BC0-BD3001FE019F}"/>
                </a:ext>
              </a:extLst>
            </p:cNvPr>
            <p:cNvSpPr/>
            <p:nvPr/>
          </p:nvSpPr>
          <p:spPr>
            <a:xfrm>
              <a:off x="5045756" y="5445141"/>
              <a:ext cx="1214446" cy="35719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POSTING </a:t>
              </a: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EFT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="" xmlns:a16="http://schemas.microsoft.com/office/drawing/2014/main" id="{C73D8943-AF17-44F5-ACDF-E226CD38049F}"/>
                </a:ext>
              </a:extLst>
            </p:cNvPr>
            <p:cNvSpPr/>
            <p:nvPr/>
          </p:nvSpPr>
          <p:spPr>
            <a:xfrm>
              <a:off x="2670429" y="4289656"/>
              <a:ext cx="1714512" cy="642942"/>
            </a:xfrm>
            <a:prstGeom prst="ellipse">
              <a:avLst/>
            </a:prstGeom>
            <a:solidFill>
              <a:schemeClr val="accent6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AKAUN BELUM BAYAR</a:t>
              </a:r>
              <a:endParaRPr lang="en-MY" sz="1200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2E6EE90D-D6AE-414A-9D90-C2D3ADF8CC2E}"/>
                </a:ext>
              </a:extLst>
            </p:cNvPr>
            <p:cNvSpPr/>
            <p:nvPr/>
          </p:nvSpPr>
          <p:spPr>
            <a:xfrm>
              <a:off x="2813305" y="4970168"/>
              <a:ext cx="150019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PENYEDIA</a:t>
              </a:r>
            </a:p>
          </p:txBody>
        </p:sp>
        <p:sp>
          <p:nvSpPr>
            <p:cNvPr id="66" name="Rounded Rectangle 27">
              <a:extLst>
                <a:ext uri="{FF2B5EF4-FFF2-40B4-BE49-F238E27FC236}">
                  <a16:creationId xmlns="" xmlns:a16="http://schemas.microsoft.com/office/drawing/2014/main" id="{D56D36C6-7BAA-40AA-9115-925CFF7F6A27}"/>
                </a:ext>
              </a:extLst>
            </p:cNvPr>
            <p:cNvSpPr/>
            <p:nvPr/>
          </p:nvSpPr>
          <p:spPr>
            <a:xfrm>
              <a:off x="2972807" y="5441439"/>
              <a:ext cx="121444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CARIAN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ounded Rectangle 28">
              <a:extLst>
                <a:ext uri="{FF2B5EF4-FFF2-40B4-BE49-F238E27FC236}">
                  <a16:creationId xmlns="" xmlns:a16="http://schemas.microsoft.com/office/drawing/2014/main" id="{3F0BAE65-A22A-466D-B085-6CAEA2EC5965}"/>
                </a:ext>
              </a:extLst>
            </p:cNvPr>
            <p:cNvSpPr/>
            <p:nvPr/>
          </p:nvSpPr>
          <p:spPr>
            <a:xfrm>
              <a:off x="7007387" y="5764314"/>
              <a:ext cx="1214446" cy="42862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BAUCER BAYARAN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ight Arrow 32">
              <a:extLst>
                <a:ext uri="{FF2B5EF4-FFF2-40B4-BE49-F238E27FC236}">
                  <a16:creationId xmlns="" xmlns:a16="http://schemas.microsoft.com/office/drawing/2014/main" id="{DB233ACE-1C50-4FE5-A870-EF7803948543}"/>
                </a:ext>
              </a:extLst>
            </p:cNvPr>
            <p:cNvSpPr/>
            <p:nvPr/>
          </p:nvSpPr>
          <p:spPr>
            <a:xfrm rot="10800000">
              <a:off x="6440956" y="5025442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9" name="Right Arrow 33">
              <a:extLst>
                <a:ext uri="{FF2B5EF4-FFF2-40B4-BE49-F238E27FC236}">
                  <a16:creationId xmlns="" xmlns:a16="http://schemas.microsoft.com/office/drawing/2014/main" id="{47325805-9F0F-4CAC-9849-F6FD956563B3}"/>
                </a:ext>
              </a:extLst>
            </p:cNvPr>
            <p:cNvSpPr/>
            <p:nvPr/>
          </p:nvSpPr>
          <p:spPr>
            <a:xfrm rot="10800000">
              <a:off x="4428215" y="5058247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="" xmlns:a16="http://schemas.microsoft.com/office/drawing/2014/main" id="{622B5494-DD6D-4AAD-9BD0-D79D4713B46F}"/>
                </a:ext>
              </a:extLst>
            </p:cNvPr>
            <p:cNvSpPr/>
            <p:nvPr/>
          </p:nvSpPr>
          <p:spPr>
            <a:xfrm>
              <a:off x="6797746" y="2930074"/>
              <a:ext cx="1643074" cy="64294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BN PENGESAH</a:t>
              </a:r>
            </a:p>
            <a:p>
              <a:pPr algn="ctr"/>
              <a:r>
                <a:rPr lang="en-US" dirty="0"/>
                <a:t>(checkers)</a:t>
              </a:r>
              <a:endParaRPr lang="en-MY" dirty="0"/>
            </a:p>
          </p:txBody>
        </p:sp>
        <p:sp>
          <p:nvSpPr>
            <p:cNvPr id="73" name="Right Arrow 36">
              <a:extLst>
                <a:ext uri="{FF2B5EF4-FFF2-40B4-BE49-F238E27FC236}">
                  <a16:creationId xmlns="" xmlns:a16="http://schemas.microsoft.com/office/drawing/2014/main" id="{383AFAFA-C891-4DBA-BB12-BDAD0BD2B6CE}"/>
                </a:ext>
              </a:extLst>
            </p:cNvPr>
            <p:cNvSpPr/>
            <p:nvPr/>
          </p:nvSpPr>
          <p:spPr>
            <a:xfrm rot="5400000">
              <a:off x="7456248" y="2502872"/>
              <a:ext cx="268123" cy="29924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4" name="Right Arrow 30">
              <a:extLst>
                <a:ext uri="{FF2B5EF4-FFF2-40B4-BE49-F238E27FC236}">
                  <a16:creationId xmlns="" xmlns:a16="http://schemas.microsoft.com/office/drawing/2014/main" id="{BE7462BA-C38A-4B2F-A3E4-F60E0F8B8C70}"/>
                </a:ext>
              </a:extLst>
            </p:cNvPr>
            <p:cNvSpPr/>
            <p:nvPr/>
          </p:nvSpPr>
          <p:spPr>
            <a:xfrm>
              <a:off x="6319764" y="1968963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5" name="Right Arrow 36">
              <a:extLst>
                <a:ext uri="{FF2B5EF4-FFF2-40B4-BE49-F238E27FC236}">
                  <a16:creationId xmlns="" xmlns:a16="http://schemas.microsoft.com/office/drawing/2014/main" id="{45B8C3C8-69DE-46E2-AE14-31AE772B3D3F}"/>
                </a:ext>
              </a:extLst>
            </p:cNvPr>
            <p:cNvSpPr/>
            <p:nvPr/>
          </p:nvSpPr>
          <p:spPr>
            <a:xfrm rot="5400000">
              <a:off x="7509771" y="3758004"/>
              <a:ext cx="268123" cy="29924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46310" y="1052736"/>
            <a:ext cx="7352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 smtClean="0"/>
              <a:t>ARAHAN BAYARAN INTERIM </a:t>
            </a:r>
            <a:r>
              <a:rPr lang="en-MY" dirty="0" smtClean="0"/>
              <a:t>- </a:t>
            </a:r>
            <a:r>
              <a:rPr lang="en-MY" dirty="0" smtClean="0"/>
              <a:t>AKB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230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F6B0C3D0-5785-49F1-83A3-71A16C2F6CC9}"/>
              </a:ext>
            </a:extLst>
          </p:cNvPr>
          <p:cNvGrpSpPr/>
          <p:nvPr/>
        </p:nvGrpSpPr>
        <p:grpSpPr>
          <a:xfrm>
            <a:off x="1403648" y="1537047"/>
            <a:ext cx="5791566" cy="4052193"/>
            <a:chOff x="2670429" y="1559167"/>
            <a:chExt cx="5791566" cy="4052193"/>
          </a:xfrm>
        </p:grpSpPr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D6BFA7-4078-44EA-A5E7-A313B7E22CCC}"/>
                </a:ext>
              </a:extLst>
            </p:cNvPr>
            <p:cNvSpPr txBox="1"/>
            <p:nvPr/>
          </p:nvSpPr>
          <p:spPr>
            <a:xfrm>
              <a:off x="3246493" y="1559167"/>
              <a:ext cx="4615929" cy="30777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  </a:t>
              </a:r>
              <a:r>
                <a:rPr lang="en-US" sz="1400" dirty="0" err="1"/>
                <a:t>Arahan</a:t>
              </a:r>
              <a:r>
                <a:rPr lang="en-US" sz="1400" dirty="0"/>
                <a:t> </a:t>
              </a:r>
              <a:r>
                <a:rPr lang="en-US" sz="1400" dirty="0" err="1"/>
                <a:t>Bayaran</a:t>
              </a:r>
              <a:r>
                <a:rPr lang="en-US" sz="1400" dirty="0"/>
                <a:t> </a:t>
              </a:r>
              <a:r>
                <a:rPr lang="en-US" sz="1400" dirty="0" err="1" smtClean="0"/>
                <a:t>Dengan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Tanggung</a:t>
              </a:r>
              <a:r>
                <a:rPr lang="en-US" sz="1400" dirty="0" smtClean="0"/>
                <a:t> </a:t>
              </a:r>
              <a:endParaRPr lang="en-MY" sz="140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D7C314E0-7A34-4795-A800-78333643118A}"/>
                </a:ext>
              </a:extLst>
            </p:cNvPr>
            <p:cNvSpPr/>
            <p:nvPr/>
          </p:nvSpPr>
          <p:spPr>
            <a:xfrm>
              <a:off x="2977741" y="2232114"/>
              <a:ext cx="164307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PENYEDIA</a:t>
              </a:r>
            </a:p>
            <a:p>
              <a:pPr algn="ctr"/>
              <a:r>
                <a:rPr lang="en-US" dirty="0" smtClean="0"/>
                <a:t>(</a:t>
              </a:r>
              <a:r>
                <a:rPr lang="en-US" dirty="0" err="1" smtClean="0"/>
                <a:t>Rekod</a:t>
              </a:r>
              <a:r>
                <a:rPr lang="en-US" dirty="0" smtClean="0"/>
                <a:t> </a:t>
              </a:r>
              <a:r>
                <a:rPr lang="en-US" dirty="0" err="1"/>
                <a:t>baru</a:t>
              </a:r>
              <a:r>
                <a:rPr lang="en-US" dirty="0"/>
                <a:t>)</a:t>
              </a:r>
              <a:endParaRPr lang="en-MY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5B906EE2-ADD8-4937-949A-378079BDB191}"/>
                </a:ext>
              </a:extLst>
            </p:cNvPr>
            <p:cNvSpPr/>
            <p:nvPr/>
          </p:nvSpPr>
          <p:spPr>
            <a:xfrm>
              <a:off x="6342435" y="2226984"/>
              <a:ext cx="164307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PENYEMAK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011B4A44-EB59-415E-B076-6F60DB20A0FF}"/>
                </a:ext>
              </a:extLst>
            </p:cNvPr>
            <p:cNvSpPr/>
            <p:nvPr/>
          </p:nvSpPr>
          <p:spPr>
            <a:xfrm>
              <a:off x="6899442" y="4389356"/>
              <a:ext cx="1428760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PELULUS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19A0FE83-ECC0-4450-B916-81B14DACC685}"/>
                </a:ext>
              </a:extLst>
            </p:cNvPr>
            <p:cNvSpPr/>
            <p:nvPr/>
          </p:nvSpPr>
          <p:spPr>
            <a:xfrm>
              <a:off x="6747483" y="3695289"/>
              <a:ext cx="1714512" cy="642942"/>
            </a:xfrm>
            <a:prstGeom prst="ellipse">
              <a:avLst/>
            </a:prstGeom>
            <a:solidFill>
              <a:schemeClr val="accent6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AKAUN BELUM BAYAR</a:t>
              </a:r>
              <a:endParaRPr lang="en-MY" sz="1200" b="1" dirty="0"/>
            </a:p>
          </p:txBody>
        </p:sp>
        <p:sp>
          <p:nvSpPr>
            <p:cNvPr id="59" name="Rounded Rectangle 20">
              <a:extLst>
                <a:ext uri="{FF2B5EF4-FFF2-40B4-BE49-F238E27FC236}">
                  <a16:creationId xmlns="" xmlns:a16="http://schemas.microsoft.com/office/drawing/2014/main" id="{AA8802E1-BB7A-43C3-A2E9-CB2AA45AA50B}"/>
                </a:ext>
              </a:extLst>
            </p:cNvPr>
            <p:cNvSpPr/>
            <p:nvPr/>
          </p:nvSpPr>
          <p:spPr>
            <a:xfrm>
              <a:off x="2977741" y="5175482"/>
              <a:ext cx="1214446" cy="42862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BAUCER BAYARAN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ounded Rectangle 21">
              <a:extLst>
                <a:ext uri="{FF2B5EF4-FFF2-40B4-BE49-F238E27FC236}">
                  <a16:creationId xmlns="" xmlns:a16="http://schemas.microsoft.com/office/drawing/2014/main" id="{579B40E8-AD07-4014-8CED-2DC674D570A9}"/>
                </a:ext>
              </a:extLst>
            </p:cNvPr>
            <p:cNvSpPr/>
            <p:nvPr/>
          </p:nvSpPr>
          <p:spPr>
            <a:xfrm>
              <a:off x="6999983" y="4860319"/>
              <a:ext cx="121444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CARIAN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0A91EFE2-5CAA-4665-B22A-0F5A27D50F95}"/>
                </a:ext>
              </a:extLst>
            </p:cNvPr>
            <p:cNvSpPr/>
            <p:nvPr/>
          </p:nvSpPr>
          <p:spPr>
            <a:xfrm>
              <a:off x="4722280" y="3699607"/>
              <a:ext cx="1714512" cy="6429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PENGURUSAN TUNAI</a:t>
              </a:r>
              <a:endParaRPr lang="en-MY" sz="1200" b="1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="" xmlns:a16="http://schemas.microsoft.com/office/drawing/2014/main" id="{90631EB4-BA6B-46DF-8DAA-E9A66E928A79}"/>
                </a:ext>
              </a:extLst>
            </p:cNvPr>
            <p:cNvSpPr/>
            <p:nvPr/>
          </p:nvSpPr>
          <p:spPr>
            <a:xfrm>
              <a:off x="4919814" y="4388894"/>
              <a:ext cx="1428760" cy="42862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BN PELULUS</a:t>
              </a:r>
            </a:p>
          </p:txBody>
        </p:sp>
        <p:sp>
          <p:nvSpPr>
            <p:cNvPr id="63" name="Rounded Rectangle 24">
              <a:extLst>
                <a:ext uri="{FF2B5EF4-FFF2-40B4-BE49-F238E27FC236}">
                  <a16:creationId xmlns="" xmlns:a16="http://schemas.microsoft.com/office/drawing/2014/main" id="{E824C3F8-5DF7-4AA9-8BC0-BD3001FE019F}"/>
                </a:ext>
              </a:extLst>
            </p:cNvPr>
            <p:cNvSpPr/>
            <p:nvPr/>
          </p:nvSpPr>
          <p:spPr>
            <a:xfrm>
              <a:off x="5045756" y="4863559"/>
              <a:ext cx="1214446" cy="35719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POSTING </a:t>
              </a: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EFT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="" xmlns:a16="http://schemas.microsoft.com/office/drawing/2014/main" id="{C73D8943-AF17-44F5-ACDF-E226CD38049F}"/>
                </a:ext>
              </a:extLst>
            </p:cNvPr>
            <p:cNvSpPr/>
            <p:nvPr/>
          </p:nvSpPr>
          <p:spPr>
            <a:xfrm>
              <a:off x="2670429" y="3708074"/>
              <a:ext cx="1714512" cy="642942"/>
            </a:xfrm>
            <a:prstGeom prst="ellipse">
              <a:avLst/>
            </a:prstGeom>
            <a:solidFill>
              <a:schemeClr val="accent6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AKAUN BELUM BAYAR</a:t>
              </a:r>
              <a:endParaRPr lang="en-MY" sz="1200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2E6EE90D-D6AE-414A-9D90-C2D3ADF8CC2E}"/>
                </a:ext>
              </a:extLst>
            </p:cNvPr>
            <p:cNvSpPr/>
            <p:nvPr/>
          </p:nvSpPr>
          <p:spPr>
            <a:xfrm>
              <a:off x="2813305" y="4388586"/>
              <a:ext cx="150019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PENYEDIA</a:t>
              </a:r>
            </a:p>
          </p:txBody>
        </p:sp>
        <p:sp>
          <p:nvSpPr>
            <p:cNvPr id="66" name="Rounded Rectangle 27">
              <a:extLst>
                <a:ext uri="{FF2B5EF4-FFF2-40B4-BE49-F238E27FC236}">
                  <a16:creationId xmlns="" xmlns:a16="http://schemas.microsoft.com/office/drawing/2014/main" id="{D56D36C6-7BAA-40AA-9115-925CFF7F6A27}"/>
                </a:ext>
              </a:extLst>
            </p:cNvPr>
            <p:cNvSpPr/>
            <p:nvPr/>
          </p:nvSpPr>
          <p:spPr>
            <a:xfrm>
              <a:off x="2972807" y="4859857"/>
              <a:ext cx="121444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CARIAN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ounded Rectangle 28">
              <a:extLst>
                <a:ext uri="{FF2B5EF4-FFF2-40B4-BE49-F238E27FC236}">
                  <a16:creationId xmlns="" xmlns:a16="http://schemas.microsoft.com/office/drawing/2014/main" id="{3F0BAE65-A22A-466D-B085-6CAEA2EC5965}"/>
                </a:ext>
              </a:extLst>
            </p:cNvPr>
            <p:cNvSpPr/>
            <p:nvPr/>
          </p:nvSpPr>
          <p:spPr>
            <a:xfrm>
              <a:off x="7007387" y="5182732"/>
              <a:ext cx="1214446" cy="42862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BAUCER BAYARAN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ight Arrow 32">
              <a:extLst>
                <a:ext uri="{FF2B5EF4-FFF2-40B4-BE49-F238E27FC236}">
                  <a16:creationId xmlns="" xmlns:a16="http://schemas.microsoft.com/office/drawing/2014/main" id="{DB233ACE-1C50-4FE5-A870-EF7803948543}"/>
                </a:ext>
              </a:extLst>
            </p:cNvPr>
            <p:cNvSpPr/>
            <p:nvPr/>
          </p:nvSpPr>
          <p:spPr>
            <a:xfrm rot="10800000">
              <a:off x="6440956" y="4443860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9" name="Right Arrow 33">
              <a:extLst>
                <a:ext uri="{FF2B5EF4-FFF2-40B4-BE49-F238E27FC236}">
                  <a16:creationId xmlns="" xmlns:a16="http://schemas.microsoft.com/office/drawing/2014/main" id="{47325805-9F0F-4CAC-9849-F6FD956563B3}"/>
                </a:ext>
              </a:extLst>
            </p:cNvPr>
            <p:cNvSpPr/>
            <p:nvPr/>
          </p:nvSpPr>
          <p:spPr>
            <a:xfrm rot="10800000">
              <a:off x="4428215" y="4476665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5" name="Right Arrow 36">
              <a:extLst>
                <a:ext uri="{FF2B5EF4-FFF2-40B4-BE49-F238E27FC236}">
                  <a16:creationId xmlns="" xmlns:a16="http://schemas.microsoft.com/office/drawing/2014/main" id="{45B8C3C8-69DE-46E2-AE14-31AE772B3D3F}"/>
                </a:ext>
              </a:extLst>
            </p:cNvPr>
            <p:cNvSpPr/>
            <p:nvPr/>
          </p:nvSpPr>
          <p:spPr>
            <a:xfrm rot="5400000">
              <a:off x="7424719" y="3138913"/>
              <a:ext cx="360040" cy="36821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4" name="Right Arrow 36">
            <a:extLst>
              <a:ext uri="{FF2B5EF4-FFF2-40B4-BE49-F238E27FC236}">
                <a16:creationId xmlns="" xmlns:a16="http://schemas.microsoft.com/office/drawing/2014/main" id="{45B8C3C8-69DE-46E2-AE14-31AE772B3D3F}"/>
              </a:ext>
            </a:extLst>
          </p:cNvPr>
          <p:cNvSpPr/>
          <p:nvPr/>
        </p:nvSpPr>
        <p:spPr>
          <a:xfrm>
            <a:off x="3929824" y="2337669"/>
            <a:ext cx="414169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TextBox 21"/>
          <p:cNvSpPr txBox="1"/>
          <p:nvPr/>
        </p:nvSpPr>
        <p:spPr>
          <a:xfrm>
            <a:off x="892089" y="980728"/>
            <a:ext cx="7352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 smtClean="0"/>
              <a:t>ARAHAN BAYARAN DENGAN TANGGUNG - AKB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31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2D3B7B07-F31D-413B-83F9-833144DBA071}"/>
              </a:ext>
            </a:extLst>
          </p:cNvPr>
          <p:cNvSpPr txBox="1"/>
          <p:nvPr/>
        </p:nvSpPr>
        <p:spPr>
          <a:xfrm>
            <a:off x="2701068" y="1772816"/>
            <a:ext cx="338310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 </a:t>
            </a:r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Jurnal</a:t>
            </a:r>
            <a:r>
              <a:rPr lang="en-US" sz="1400" dirty="0"/>
              <a:t> </a:t>
            </a:r>
            <a:r>
              <a:rPr lang="en-US" sz="1400" dirty="0" err="1"/>
              <a:t>Pelarasan</a:t>
            </a:r>
            <a:r>
              <a:rPr lang="en-US" sz="1400" dirty="0"/>
              <a:t> PTJ</a:t>
            </a:r>
            <a:endParaRPr lang="en-MY" sz="1400" dirty="0"/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7229B90B-D47C-4A2B-BF83-F5716006C74B}"/>
              </a:ext>
            </a:extLst>
          </p:cNvPr>
          <p:cNvSpPr/>
          <p:nvPr/>
        </p:nvSpPr>
        <p:spPr>
          <a:xfrm>
            <a:off x="1547664" y="2251597"/>
            <a:ext cx="1643074" cy="342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00E9E23A-42E1-4A9B-88B5-5194003B170D}"/>
              </a:ext>
            </a:extLst>
          </p:cNvPr>
          <p:cNvSpPr/>
          <p:nvPr/>
        </p:nvSpPr>
        <p:spPr>
          <a:xfrm>
            <a:off x="3697128" y="2251537"/>
            <a:ext cx="1643074" cy="342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PTJ PENYEMAK</a:t>
            </a:r>
            <a:endParaRPr lang="en-US" dirty="0"/>
          </a:p>
        </p:txBody>
      </p:sp>
      <p:sp>
        <p:nvSpPr>
          <p:cNvPr id="67" name="Right Arrow 30">
            <a:extLst>
              <a:ext uri="{FF2B5EF4-FFF2-40B4-BE49-F238E27FC236}">
                <a16:creationId xmlns="" xmlns:a16="http://schemas.microsoft.com/office/drawing/2014/main" id="{93A2D130-2EAD-4675-9310-7F95422326BD}"/>
              </a:ext>
            </a:extLst>
          </p:cNvPr>
          <p:cNvSpPr/>
          <p:nvPr/>
        </p:nvSpPr>
        <p:spPr>
          <a:xfrm>
            <a:off x="3272653" y="22729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9" name="Right Arrow 30">
            <a:extLst>
              <a:ext uri="{FF2B5EF4-FFF2-40B4-BE49-F238E27FC236}">
                <a16:creationId xmlns="" xmlns:a16="http://schemas.microsoft.com/office/drawing/2014/main" id="{EE95F2A2-29E3-4B93-B8E5-5B1D4DBD9BBA}"/>
              </a:ext>
            </a:extLst>
          </p:cNvPr>
          <p:cNvSpPr/>
          <p:nvPr/>
        </p:nvSpPr>
        <p:spPr>
          <a:xfrm>
            <a:off x="5422117" y="22729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E82DE786-03E0-4D69-BADE-A7A80F4452EE}"/>
              </a:ext>
            </a:extLst>
          </p:cNvPr>
          <p:cNvSpPr txBox="1"/>
          <p:nvPr/>
        </p:nvSpPr>
        <p:spPr>
          <a:xfrm>
            <a:off x="2773076" y="4149080"/>
            <a:ext cx="338310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 Reversal </a:t>
            </a:r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Jurnal</a:t>
            </a:r>
            <a:endParaRPr lang="en-MY" sz="1400" dirty="0"/>
          </a:p>
        </p:txBody>
      </p:sp>
      <p:sp>
        <p:nvSpPr>
          <p:cNvPr id="30" name="Right Arrow 30">
            <a:extLst>
              <a:ext uri="{FF2B5EF4-FFF2-40B4-BE49-F238E27FC236}">
                <a16:creationId xmlns="" xmlns:a16="http://schemas.microsoft.com/office/drawing/2014/main" id="{33F9D2E8-A741-473A-8028-4798E1A8A255}"/>
              </a:ext>
            </a:extLst>
          </p:cNvPr>
          <p:cNvSpPr/>
          <p:nvPr/>
        </p:nvSpPr>
        <p:spPr>
          <a:xfrm rot="5400000">
            <a:off x="6482777" y="274748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19B83C74-87D3-4385-A73C-5F19EBDE3BCD}"/>
              </a:ext>
            </a:extLst>
          </p:cNvPr>
          <p:cNvSpPr/>
          <p:nvPr/>
        </p:nvSpPr>
        <p:spPr>
          <a:xfrm>
            <a:off x="1547664" y="4670380"/>
            <a:ext cx="1643074" cy="342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CCE5607A-C8FA-463A-8BD8-1B692FCE120D}"/>
              </a:ext>
            </a:extLst>
          </p:cNvPr>
          <p:cNvSpPr/>
          <p:nvPr/>
        </p:nvSpPr>
        <p:spPr>
          <a:xfrm>
            <a:off x="3697128" y="4670320"/>
            <a:ext cx="1643074" cy="342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PTJ PENYEMAK</a:t>
            </a:r>
            <a:endParaRPr lang="en-US" dirty="0"/>
          </a:p>
        </p:txBody>
      </p:sp>
      <p:sp>
        <p:nvSpPr>
          <p:cNvPr id="34" name="Right Arrow 30">
            <a:extLst>
              <a:ext uri="{FF2B5EF4-FFF2-40B4-BE49-F238E27FC236}">
                <a16:creationId xmlns="" xmlns:a16="http://schemas.microsoft.com/office/drawing/2014/main" id="{B7459219-A1C5-4AE3-B1C2-BB1566ACCB46}"/>
              </a:ext>
            </a:extLst>
          </p:cNvPr>
          <p:cNvSpPr/>
          <p:nvPr/>
        </p:nvSpPr>
        <p:spPr>
          <a:xfrm>
            <a:off x="3272653" y="469170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DDD285BE-5416-437D-862D-BE33180392C3}"/>
              </a:ext>
            </a:extLst>
          </p:cNvPr>
          <p:cNvSpPr/>
          <p:nvPr/>
        </p:nvSpPr>
        <p:spPr>
          <a:xfrm>
            <a:off x="5846592" y="5546868"/>
            <a:ext cx="1643074" cy="342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36" name="Right Arrow 30">
            <a:extLst>
              <a:ext uri="{FF2B5EF4-FFF2-40B4-BE49-F238E27FC236}">
                <a16:creationId xmlns="" xmlns:a16="http://schemas.microsoft.com/office/drawing/2014/main" id="{FCD8EAAE-9A84-45BB-95CA-316928B3FBB0}"/>
              </a:ext>
            </a:extLst>
          </p:cNvPr>
          <p:cNvSpPr/>
          <p:nvPr/>
        </p:nvSpPr>
        <p:spPr>
          <a:xfrm>
            <a:off x="5422117" y="469170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ight Arrow 30">
            <a:extLst>
              <a:ext uri="{FF2B5EF4-FFF2-40B4-BE49-F238E27FC236}">
                <a16:creationId xmlns="" xmlns:a16="http://schemas.microsoft.com/office/drawing/2014/main" id="{A3E1CDF3-A08C-43F5-8FCC-496FD904E131}"/>
              </a:ext>
            </a:extLst>
          </p:cNvPr>
          <p:cNvSpPr/>
          <p:nvPr/>
        </p:nvSpPr>
        <p:spPr>
          <a:xfrm rot="5400000">
            <a:off x="6480497" y="512090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F7130405-7BAB-47F5-9759-AA2927D1512E}"/>
              </a:ext>
            </a:extLst>
          </p:cNvPr>
          <p:cNvSpPr txBox="1"/>
          <p:nvPr/>
        </p:nvSpPr>
        <p:spPr>
          <a:xfrm>
            <a:off x="1287227" y="1052736"/>
            <a:ext cx="6255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PROSES PELARASAN JURNAL</a:t>
            </a:r>
            <a:endParaRPr lang="en-MY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24266" y="1604997"/>
            <a:ext cx="6480720" cy="20399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Rectangle 20"/>
          <p:cNvSpPr/>
          <p:nvPr/>
        </p:nvSpPr>
        <p:spPr>
          <a:xfrm>
            <a:off x="1224266" y="3993132"/>
            <a:ext cx="6480720" cy="20399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EAFF5CAD-672D-4269-83B4-A4AA33B9FE1D}"/>
              </a:ext>
            </a:extLst>
          </p:cNvPr>
          <p:cNvSpPr/>
          <p:nvPr/>
        </p:nvSpPr>
        <p:spPr>
          <a:xfrm>
            <a:off x="5846592" y="3129097"/>
            <a:ext cx="1643074" cy="342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PTJ PELULUS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846592" y="2208424"/>
            <a:ext cx="1589306" cy="39462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</a:t>
            </a:r>
            <a:r>
              <a:rPr lang="en-US" dirty="0" smtClean="0"/>
              <a:t>PENGESAH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861222" y="4618550"/>
            <a:ext cx="1589306" cy="39462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</a:t>
            </a:r>
            <a:r>
              <a:rPr lang="en-US" dirty="0" smtClean="0"/>
              <a:t>PENGESAH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862354" y="1582695"/>
            <a:ext cx="214314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  </a:t>
            </a:r>
            <a:r>
              <a:rPr lang="en-US" sz="1400" dirty="0" err="1"/>
              <a:t>Daftar</a:t>
            </a:r>
            <a:r>
              <a:rPr lang="en-US" sz="1400" dirty="0"/>
              <a:t> </a:t>
            </a:r>
            <a:r>
              <a:rPr lang="en-US" sz="1400" dirty="0" err="1"/>
              <a:t>Maklumat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endParaRPr lang="en-MY" sz="1400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4BBC2786-B2FC-4B82-A0CD-C7AB2C70EBAC}"/>
              </a:ext>
            </a:extLst>
          </p:cNvPr>
          <p:cNvSpPr txBox="1"/>
          <p:nvPr/>
        </p:nvSpPr>
        <p:spPr>
          <a:xfrm>
            <a:off x="529768" y="3708847"/>
            <a:ext cx="280831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  </a:t>
            </a:r>
            <a:r>
              <a:rPr lang="en-US" sz="1400" dirty="0" err="1"/>
              <a:t>Daftar</a:t>
            </a:r>
            <a:r>
              <a:rPr lang="en-US" sz="1400" dirty="0"/>
              <a:t> Maklumat Sub-</a:t>
            </a:r>
            <a:r>
              <a:rPr lang="en-US" sz="1400" dirty="0" err="1"/>
              <a:t>Kontraktor</a:t>
            </a:r>
            <a:endParaRPr lang="en-MY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C9DCA2C9-C810-47AC-A806-EDEBDBDF5CC1}"/>
              </a:ext>
            </a:extLst>
          </p:cNvPr>
          <p:cNvSpPr/>
          <p:nvPr/>
        </p:nvSpPr>
        <p:spPr>
          <a:xfrm>
            <a:off x="1112387" y="429309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BD2E00E2-F9D8-4579-90EB-3E0708E03DA5}"/>
              </a:ext>
            </a:extLst>
          </p:cNvPr>
          <p:cNvCxnSpPr>
            <a:cxnSpLocks/>
          </p:cNvCxnSpPr>
          <p:nvPr/>
        </p:nvCxnSpPr>
        <p:spPr>
          <a:xfrm>
            <a:off x="1911950" y="2864502"/>
            <a:ext cx="0" cy="564498"/>
          </a:xfrm>
          <a:prstGeom prst="straightConnector1">
            <a:avLst/>
          </a:prstGeom>
          <a:ln w="635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90413" y="206597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37" name="TextBox 36"/>
          <p:cNvSpPr txBox="1"/>
          <p:nvPr/>
        </p:nvSpPr>
        <p:spPr>
          <a:xfrm>
            <a:off x="4139952" y="1910395"/>
            <a:ext cx="4320480" cy="95410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MY" sz="1400" b="1" dirty="0" err="1" smtClean="0"/>
              <a:t>Pesanan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Tempatan</a:t>
            </a:r>
            <a:r>
              <a:rPr lang="en-MY" sz="1400" b="1" dirty="0" smtClean="0"/>
              <a:t>/ </a:t>
            </a:r>
            <a:r>
              <a:rPr lang="en-MY" sz="1400" b="1" dirty="0" err="1" smtClean="0"/>
              <a:t>Inden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Kerja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Kontrak</a:t>
            </a:r>
            <a:endParaRPr lang="en-MY" sz="1400" b="1" dirty="0" smtClean="0"/>
          </a:p>
          <a:p>
            <a:pPr marL="285750" indent="-285750">
              <a:buFontTx/>
              <a:buChar char="-"/>
            </a:pPr>
            <a:r>
              <a:rPr lang="en-MY" sz="1400" b="1" dirty="0" smtClean="0"/>
              <a:t>Interim </a:t>
            </a:r>
            <a:r>
              <a:rPr lang="en-MY" sz="1400" b="1" dirty="0" err="1" smtClean="0"/>
              <a:t>Kerja</a:t>
            </a:r>
            <a:r>
              <a:rPr lang="en-MY" sz="1400" b="1" dirty="0" smtClean="0"/>
              <a:t>/</a:t>
            </a:r>
            <a:r>
              <a:rPr lang="en-MY" sz="1400" b="1" dirty="0" err="1" smtClean="0"/>
              <a:t>Bekalan</a:t>
            </a:r>
            <a:r>
              <a:rPr lang="en-MY" sz="1400" b="1" dirty="0" smtClean="0"/>
              <a:t>/</a:t>
            </a:r>
            <a:r>
              <a:rPr lang="en-MY" sz="1400" b="1" dirty="0" err="1" smtClean="0"/>
              <a:t>Perkhidmatan</a:t>
            </a:r>
            <a:endParaRPr lang="en-MY" sz="1400" b="1" dirty="0" smtClean="0"/>
          </a:p>
          <a:p>
            <a:pPr marL="285750" indent="-285750">
              <a:buFontTx/>
              <a:buChar char="-"/>
            </a:pPr>
            <a:r>
              <a:rPr lang="en-US" sz="1400" b="1" dirty="0" smtClean="0"/>
              <a:t>Jana </a:t>
            </a:r>
            <a:r>
              <a:rPr lang="en-US" sz="1400" b="1" dirty="0" err="1" smtClean="0"/>
              <a:t>Bayaran</a:t>
            </a:r>
            <a:r>
              <a:rPr lang="en-US" sz="1400" b="1" dirty="0" smtClean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400" b="1" dirty="0" err="1"/>
              <a:t>BerJadual</a:t>
            </a:r>
            <a:r>
              <a:rPr lang="en-US" sz="1400" b="1" dirty="0"/>
              <a:t> /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400" b="1" dirty="0" err="1"/>
              <a:t>Tanggung</a:t>
            </a:r>
            <a:r>
              <a:rPr lang="en-US" sz="1400" b="1" dirty="0"/>
              <a:t> </a:t>
            </a:r>
            <a:endParaRPr lang="en-US" sz="1400" b="1" dirty="0" smtClean="0"/>
          </a:p>
          <a:p>
            <a:pPr marL="285750" indent="-285750">
              <a:buFontTx/>
              <a:buChar char="-"/>
            </a:pPr>
            <a:r>
              <a:rPr lang="en-MY" sz="1400" b="1" dirty="0" err="1" smtClean="0"/>
              <a:t>Daftar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Tanggungan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Kontrak</a:t>
            </a:r>
            <a:endParaRPr lang="en-MY" sz="1400" b="1" dirty="0" smtClean="0"/>
          </a:p>
        </p:txBody>
      </p:sp>
      <p:sp>
        <p:nvSpPr>
          <p:cNvPr id="40" name="Right Arrow 39"/>
          <p:cNvSpPr/>
          <p:nvPr/>
        </p:nvSpPr>
        <p:spPr>
          <a:xfrm>
            <a:off x="3338080" y="224457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140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2D3B7B07-F31D-413B-83F9-833144DBA071}"/>
              </a:ext>
            </a:extLst>
          </p:cNvPr>
          <p:cNvSpPr txBox="1"/>
          <p:nvPr/>
        </p:nvSpPr>
        <p:spPr>
          <a:xfrm>
            <a:off x="2773076" y="1703955"/>
            <a:ext cx="338310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  </a:t>
            </a:r>
            <a:r>
              <a:rPr lang="en-US" sz="1400" dirty="0" err="1"/>
              <a:t>Perubahan</a:t>
            </a:r>
            <a:r>
              <a:rPr lang="en-US" sz="1400" dirty="0"/>
              <a:t> </a:t>
            </a:r>
            <a:r>
              <a:rPr lang="en-US" sz="1400" dirty="0" err="1"/>
              <a:t>Harga</a:t>
            </a:r>
            <a:r>
              <a:rPr lang="en-US" sz="1400" dirty="0"/>
              <a:t> Dan </a:t>
            </a:r>
            <a:r>
              <a:rPr lang="en-US" sz="1400" dirty="0" err="1"/>
              <a:t>Tempoh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endParaRPr lang="en-MY" sz="1400" dirty="0"/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00E9E23A-42E1-4A9B-88B5-5194003B170D}"/>
              </a:ext>
            </a:extLst>
          </p:cNvPr>
          <p:cNvSpPr/>
          <p:nvPr/>
        </p:nvSpPr>
        <p:spPr>
          <a:xfrm>
            <a:off x="3576998" y="2245000"/>
            <a:ext cx="1643074" cy="342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67" name="Right Arrow 30">
            <a:extLst>
              <a:ext uri="{FF2B5EF4-FFF2-40B4-BE49-F238E27FC236}">
                <a16:creationId xmlns="" xmlns:a16="http://schemas.microsoft.com/office/drawing/2014/main" id="{93A2D130-2EAD-4675-9310-7F95422326BD}"/>
              </a:ext>
            </a:extLst>
          </p:cNvPr>
          <p:cNvSpPr/>
          <p:nvPr/>
        </p:nvSpPr>
        <p:spPr>
          <a:xfrm>
            <a:off x="3072942" y="230204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9" name="Right Arrow 30">
            <a:extLst>
              <a:ext uri="{FF2B5EF4-FFF2-40B4-BE49-F238E27FC236}">
                <a16:creationId xmlns="" xmlns:a16="http://schemas.microsoft.com/office/drawing/2014/main" id="{EE95F2A2-29E3-4B93-B8E5-5B1D4DBD9BBA}"/>
              </a:ext>
            </a:extLst>
          </p:cNvPr>
          <p:cNvSpPr/>
          <p:nvPr/>
        </p:nvSpPr>
        <p:spPr>
          <a:xfrm>
            <a:off x="5377198" y="230204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81DE44A5-BE49-4290-9D04-72442A0ACF1A}"/>
              </a:ext>
            </a:extLst>
          </p:cNvPr>
          <p:cNvSpPr/>
          <p:nvPr/>
        </p:nvSpPr>
        <p:spPr>
          <a:xfrm>
            <a:off x="5881254" y="2238251"/>
            <a:ext cx="1643074" cy="34954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F5DD8668-A739-4B51-9ECE-E6F538D0B840}"/>
              </a:ext>
            </a:extLst>
          </p:cNvPr>
          <p:cNvSpPr/>
          <p:nvPr/>
        </p:nvSpPr>
        <p:spPr>
          <a:xfrm>
            <a:off x="1272742" y="216087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9" name="Rectangle 8"/>
          <p:cNvSpPr/>
          <p:nvPr/>
        </p:nvSpPr>
        <p:spPr>
          <a:xfrm>
            <a:off x="1187624" y="1585017"/>
            <a:ext cx="6480720" cy="13503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6103C6A-6B35-4A60-B800-8DD25C3D8AEB}"/>
              </a:ext>
            </a:extLst>
          </p:cNvPr>
          <p:cNvSpPr txBox="1"/>
          <p:nvPr/>
        </p:nvSpPr>
        <p:spPr>
          <a:xfrm>
            <a:off x="3235197" y="3231800"/>
            <a:ext cx="27049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Selenggara</a:t>
            </a:r>
            <a:r>
              <a:rPr lang="en-US" sz="1400" dirty="0"/>
              <a:t> Maklumat </a:t>
            </a:r>
            <a:r>
              <a:rPr lang="en-US" sz="1400" dirty="0" err="1"/>
              <a:t>Kontrak</a:t>
            </a:r>
            <a:endParaRPr lang="en-MY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211C4A67-B382-4604-9BF8-94FA0A92B8FC}"/>
              </a:ext>
            </a:extLst>
          </p:cNvPr>
          <p:cNvSpPr/>
          <p:nvPr/>
        </p:nvSpPr>
        <p:spPr>
          <a:xfrm>
            <a:off x="3793022" y="3683593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33" name="Rectangle 32"/>
          <p:cNvSpPr/>
          <p:nvPr/>
        </p:nvSpPr>
        <p:spPr>
          <a:xfrm>
            <a:off x="1187624" y="3151432"/>
            <a:ext cx="6480720" cy="12908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36103C6A-6B35-4A60-B800-8DD25C3D8AEB}"/>
              </a:ext>
            </a:extLst>
          </p:cNvPr>
          <p:cNvSpPr txBox="1"/>
          <p:nvPr/>
        </p:nvSpPr>
        <p:spPr>
          <a:xfrm>
            <a:off x="3235196" y="4797152"/>
            <a:ext cx="27049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Selenggara</a:t>
            </a:r>
            <a:r>
              <a:rPr lang="en-US" sz="1400" dirty="0"/>
              <a:t> </a:t>
            </a:r>
            <a:r>
              <a:rPr lang="en-US" sz="1400" dirty="0" err="1"/>
              <a:t>Maklumat</a:t>
            </a:r>
            <a:r>
              <a:rPr lang="en-US" sz="1400" dirty="0"/>
              <a:t> </a:t>
            </a:r>
            <a:r>
              <a:rPr lang="en-US" sz="1400" dirty="0" smtClean="0"/>
              <a:t>Sub </a:t>
            </a:r>
            <a:r>
              <a:rPr lang="en-US" sz="1400" dirty="0" err="1" smtClean="0"/>
              <a:t>Kontrak</a:t>
            </a:r>
            <a:endParaRPr lang="en-MY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2699792" y="5301208"/>
            <a:ext cx="3939168" cy="645870"/>
            <a:chOff x="1286708" y="4323607"/>
            <a:chExt cx="3939168" cy="645870"/>
          </a:xfrm>
        </p:grpSpPr>
        <p:grpSp>
          <p:nvGrpSpPr>
            <p:cNvPr id="3" name="Group 2"/>
            <p:cNvGrpSpPr/>
            <p:nvPr/>
          </p:nvGrpSpPr>
          <p:grpSpPr>
            <a:xfrm>
              <a:off x="1286708" y="4326535"/>
              <a:ext cx="2137620" cy="642942"/>
              <a:chOff x="1286708" y="4326535"/>
              <a:chExt cx="2137620" cy="642942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="" xmlns:a16="http://schemas.microsoft.com/office/drawing/2014/main" id="{211C4A67-B382-4604-9BF8-94FA0A92B8FC}"/>
                  </a:ext>
                </a:extLst>
              </p:cNvPr>
              <p:cNvSpPr/>
              <p:nvPr/>
            </p:nvSpPr>
            <p:spPr>
              <a:xfrm>
                <a:off x="1286708" y="4326535"/>
                <a:ext cx="1643074" cy="6429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PTJ PENYEDIA</a:t>
                </a:r>
              </a:p>
              <a:p>
                <a:pPr algn="ctr"/>
                <a:r>
                  <a:rPr lang="en-US" dirty="0"/>
                  <a:t>(</a:t>
                </a:r>
                <a:r>
                  <a:rPr lang="en-US" dirty="0" err="1"/>
                  <a:t>rekod</a:t>
                </a:r>
                <a:r>
                  <a:rPr lang="en-US" dirty="0"/>
                  <a:t> </a:t>
                </a:r>
                <a:r>
                  <a:rPr lang="en-US" dirty="0" err="1"/>
                  <a:t>baru</a:t>
                </a:r>
                <a:r>
                  <a:rPr lang="en-US" dirty="0"/>
                  <a:t>)</a:t>
                </a:r>
                <a:endParaRPr lang="en-MY" dirty="0"/>
              </a:p>
            </p:txBody>
          </p:sp>
          <p:sp>
            <p:nvSpPr>
              <p:cNvPr id="26" name="Right Arrow 30">
                <a:extLst>
                  <a:ext uri="{FF2B5EF4-FFF2-40B4-BE49-F238E27FC236}">
                    <a16:creationId xmlns="" xmlns:a16="http://schemas.microsoft.com/office/drawing/2014/main" id="{93A2D130-2EAD-4675-9310-7F95422326BD}"/>
                  </a:ext>
                </a:extLst>
              </p:cNvPr>
              <p:cNvSpPr/>
              <p:nvPr/>
            </p:nvSpPr>
            <p:spPr>
              <a:xfrm>
                <a:off x="3067138" y="4505130"/>
                <a:ext cx="357190" cy="285752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E1253228-B736-49BC-B4C1-6C4937C35D36}"/>
                </a:ext>
              </a:extLst>
            </p:cNvPr>
            <p:cNvSpPr/>
            <p:nvPr/>
          </p:nvSpPr>
          <p:spPr>
            <a:xfrm>
              <a:off x="3582802" y="4323607"/>
              <a:ext cx="164307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PELULUS</a:t>
              </a:r>
              <a:endParaRPr lang="en-MY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1187624" y="4663600"/>
            <a:ext cx="6480720" cy="14296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D3B7B07-F31D-413B-83F9-833144DBA071}"/>
              </a:ext>
            </a:extLst>
          </p:cNvPr>
          <p:cNvSpPr txBox="1"/>
          <p:nvPr/>
        </p:nvSpPr>
        <p:spPr>
          <a:xfrm>
            <a:off x="483218" y="1104999"/>
            <a:ext cx="820891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dirty="0" smtClean="0"/>
              <a:t>* Proses </a:t>
            </a:r>
            <a:r>
              <a:rPr lang="en-MY" sz="1400" dirty="0" err="1" smtClean="0"/>
              <a:t>dibawah</a:t>
            </a:r>
            <a:r>
              <a:rPr lang="en-MY" sz="1400" dirty="0" smtClean="0"/>
              <a:t> </a:t>
            </a:r>
            <a:r>
              <a:rPr lang="en-MY" sz="1400" dirty="0" err="1" smtClean="0"/>
              <a:t>boleh</a:t>
            </a:r>
            <a:r>
              <a:rPr lang="en-MY" sz="1400" dirty="0" smtClean="0"/>
              <a:t> </a:t>
            </a:r>
            <a:r>
              <a:rPr lang="en-MY" sz="1400" dirty="0" err="1" smtClean="0"/>
              <a:t>dibuat</a:t>
            </a:r>
            <a:r>
              <a:rPr lang="en-MY" sz="1400" dirty="0" smtClean="0"/>
              <a:t> </a:t>
            </a:r>
            <a:r>
              <a:rPr lang="en-MY" sz="1400" dirty="0" err="1" smtClean="0"/>
              <a:t>sekiranya</a:t>
            </a:r>
            <a:r>
              <a:rPr lang="en-MY" sz="1400" dirty="0" smtClean="0"/>
              <a:t> </a:t>
            </a:r>
            <a:r>
              <a:rPr lang="en-MY" sz="1400" dirty="0" err="1" smtClean="0"/>
              <a:t>ada</a:t>
            </a:r>
            <a:r>
              <a:rPr lang="en-MY" sz="1400" dirty="0" smtClean="0"/>
              <a:t> </a:t>
            </a:r>
            <a:r>
              <a:rPr lang="en-MY" sz="1400" dirty="0" err="1" smtClean="0"/>
              <a:t>perubahan</a:t>
            </a:r>
            <a:r>
              <a:rPr lang="en-MY" sz="1400" dirty="0" smtClean="0"/>
              <a:t> </a:t>
            </a:r>
            <a:r>
              <a:rPr lang="en-MY" sz="1400" dirty="0" err="1" smtClean="0"/>
              <a:t>pada</a:t>
            </a:r>
            <a:r>
              <a:rPr lang="en-MY" sz="1400" dirty="0" smtClean="0"/>
              <a:t> </a:t>
            </a:r>
            <a:r>
              <a:rPr lang="en-MY" sz="1400" dirty="0" err="1" smtClean="0"/>
              <a:t>maklumat</a:t>
            </a:r>
            <a:r>
              <a:rPr lang="en-MY" sz="1400" dirty="0" smtClean="0"/>
              <a:t> </a:t>
            </a:r>
            <a:r>
              <a:rPr lang="en-MY" sz="1400" dirty="0" err="1" smtClean="0"/>
              <a:t>kontrak</a:t>
            </a:r>
            <a:r>
              <a:rPr lang="en-MY" sz="1400" dirty="0" smtClean="0"/>
              <a:t> yang </a:t>
            </a:r>
            <a:r>
              <a:rPr lang="en-MY" sz="1400" dirty="0" err="1" smtClean="0"/>
              <a:t>telah</a:t>
            </a:r>
            <a:r>
              <a:rPr lang="en-MY" sz="1400" dirty="0" smtClean="0"/>
              <a:t> </a:t>
            </a:r>
            <a:r>
              <a:rPr lang="en-MY" sz="1400" dirty="0" err="1" smtClean="0"/>
              <a:t>didaftarkan</a:t>
            </a:r>
            <a:r>
              <a:rPr lang="en-MY" sz="1400" dirty="0" smtClean="0"/>
              <a:t>.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528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4860032" y="1967371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5" name="Rectangle 14"/>
          <p:cNvSpPr/>
          <p:nvPr/>
        </p:nvSpPr>
        <p:spPr>
          <a:xfrm>
            <a:off x="366229" y="1967371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32" name="Right Arrow 31"/>
          <p:cNvSpPr/>
          <p:nvPr/>
        </p:nvSpPr>
        <p:spPr>
          <a:xfrm>
            <a:off x="4355976" y="214156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ectangle 42"/>
          <p:cNvSpPr/>
          <p:nvPr/>
        </p:nvSpPr>
        <p:spPr>
          <a:xfrm>
            <a:off x="2568886" y="1967371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46" name="Right Arrow 45"/>
          <p:cNvSpPr/>
          <p:nvPr/>
        </p:nvSpPr>
        <p:spPr>
          <a:xfrm>
            <a:off x="2123728" y="214596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56F2E5E4-26A7-45E7-B96E-75E6F48ADE45}"/>
              </a:ext>
            </a:extLst>
          </p:cNvPr>
          <p:cNvSpPr txBox="1"/>
          <p:nvPr/>
        </p:nvSpPr>
        <p:spPr>
          <a:xfrm>
            <a:off x="366229" y="1520450"/>
            <a:ext cx="613687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Inden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/ </a:t>
            </a:r>
            <a:r>
              <a:rPr lang="en-US" sz="1400" dirty="0" err="1"/>
              <a:t>Pesanan</a:t>
            </a:r>
            <a:r>
              <a:rPr lang="en-US" sz="1400" dirty="0"/>
              <a:t> </a:t>
            </a:r>
            <a:r>
              <a:rPr lang="en-US" sz="1400" dirty="0" err="1"/>
              <a:t>Tempatan</a:t>
            </a:r>
            <a:endParaRPr lang="en-MY" sz="1400" dirty="0"/>
          </a:p>
        </p:txBody>
      </p:sp>
      <p:sp>
        <p:nvSpPr>
          <p:cNvPr id="35" name="Right Arrow 34"/>
          <p:cNvSpPr/>
          <p:nvPr/>
        </p:nvSpPr>
        <p:spPr>
          <a:xfrm>
            <a:off x="6732240" y="214156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2" name="TextBox 71"/>
          <p:cNvSpPr txBox="1"/>
          <p:nvPr/>
        </p:nvSpPr>
        <p:spPr>
          <a:xfrm>
            <a:off x="4786314" y="2928933"/>
            <a:ext cx="2143140" cy="3077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/>
              <a:t>Kemasukan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r>
              <a:rPr lang="en-US" sz="1400" dirty="0"/>
              <a:t> </a:t>
            </a:r>
            <a:r>
              <a:rPr lang="en-US" sz="1400" dirty="0" err="1"/>
              <a:t>Barang</a:t>
            </a:r>
            <a:endParaRPr lang="en-MY" sz="1400" dirty="0"/>
          </a:p>
        </p:txBody>
      </p:sp>
      <p:sp>
        <p:nvSpPr>
          <p:cNvPr id="74" name="Rectangle 73"/>
          <p:cNvSpPr/>
          <p:nvPr/>
        </p:nvSpPr>
        <p:spPr>
          <a:xfrm>
            <a:off x="4964909" y="3272430"/>
            <a:ext cx="1857388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 smtClean="0"/>
              <a:t>Rekod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428596" y="3501008"/>
            <a:ext cx="1643074" cy="573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71736" y="3344732"/>
            <a:ext cx="1643074" cy="727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7" name="TextBox 76"/>
          <p:cNvSpPr txBox="1"/>
          <p:nvPr/>
        </p:nvSpPr>
        <p:spPr>
          <a:xfrm>
            <a:off x="509506" y="2924882"/>
            <a:ext cx="3639348" cy="3077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 </a:t>
            </a:r>
            <a:r>
              <a:rPr lang="en-US" sz="1400" dirty="0" err="1" smtClean="0"/>
              <a:t>Inden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r>
              <a:rPr lang="en-US" sz="1400" dirty="0" smtClean="0"/>
              <a:t>/</a:t>
            </a:r>
            <a:r>
              <a:rPr lang="en-US" sz="1400" dirty="0" err="1" smtClean="0"/>
              <a:t>Pesanan</a:t>
            </a:r>
            <a:r>
              <a:rPr lang="en-US" sz="1400" dirty="0" smtClean="0"/>
              <a:t> </a:t>
            </a:r>
            <a:r>
              <a:rPr lang="en-US" sz="1400" dirty="0" err="1" smtClean="0"/>
              <a:t>Tempatan</a:t>
            </a:r>
            <a:endParaRPr lang="en-MY" sz="1400" dirty="0"/>
          </a:p>
        </p:txBody>
      </p:sp>
      <p:sp>
        <p:nvSpPr>
          <p:cNvPr id="78" name="Rectangle 77"/>
          <p:cNvSpPr/>
          <p:nvPr/>
        </p:nvSpPr>
        <p:spPr>
          <a:xfrm>
            <a:off x="500034" y="5291216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79" name="Oval 78"/>
          <p:cNvSpPr/>
          <p:nvPr/>
        </p:nvSpPr>
        <p:spPr>
          <a:xfrm>
            <a:off x="357158" y="4594088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80" name="Rounded Rectangle 79"/>
          <p:cNvSpPr/>
          <p:nvPr/>
        </p:nvSpPr>
        <p:spPr>
          <a:xfrm>
            <a:off x="6715140" y="6096716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625658" y="5765404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3500430" y="4665526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83" name="Rectangle 82"/>
          <p:cNvSpPr/>
          <p:nvPr/>
        </p:nvSpPr>
        <p:spPr>
          <a:xfrm>
            <a:off x="3643306" y="5379906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3714744" y="5951410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6429388" y="4594088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86" name="Rectangle 85"/>
          <p:cNvSpPr/>
          <p:nvPr/>
        </p:nvSpPr>
        <p:spPr>
          <a:xfrm>
            <a:off x="6500826" y="5308468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6715140" y="5782656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34284" y="607946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89" name="Right Arrow 88"/>
          <p:cNvSpPr/>
          <p:nvPr/>
        </p:nvSpPr>
        <p:spPr>
          <a:xfrm rot="10800000">
            <a:off x="4357687" y="357991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0" name="Right Arrow 89"/>
          <p:cNvSpPr/>
          <p:nvPr/>
        </p:nvSpPr>
        <p:spPr>
          <a:xfrm rot="10800000">
            <a:off x="2143108" y="357187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1" name="Right Arrow 90"/>
          <p:cNvSpPr/>
          <p:nvPr/>
        </p:nvSpPr>
        <p:spPr>
          <a:xfrm rot="5572820">
            <a:off x="1093646" y="4231617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2" name="Right Arrow 91"/>
          <p:cNvSpPr/>
          <p:nvPr/>
        </p:nvSpPr>
        <p:spPr>
          <a:xfrm>
            <a:off x="2461854" y="4808402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3" name="Right Arrow 92"/>
          <p:cNvSpPr/>
          <p:nvPr/>
        </p:nvSpPr>
        <p:spPr>
          <a:xfrm>
            <a:off x="5536413" y="4808402"/>
            <a:ext cx="642942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4" name="Arrow: Right 1">
            <a:extLst>
              <a:ext uri="{FF2B5EF4-FFF2-40B4-BE49-F238E27FC236}">
                <a16:creationId xmlns="" xmlns:a16="http://schemas.microsoft.com/office/drawing/2014/main" id="{54C1C305-909F-4168-88BB-9B00D98D6EBE}"/>
              </a:ext>
            </a:extLst>
          </p:cNvPr>
          <p:cNvSpPr/>
          <p:nvPr/>
        </p:nvSpPr>
        <p:spPr>
          <a:xfrm rot="9194723">
            <a:off x="6914476" y="3197739"/>
            <a:ext cx="574427" cy="29398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5" name="Arrow: Right 37">
            <a:extLst>
              <a:ext uri="{FF2B5EF4-FFF2-40B4-BE49-F238E27FC236}">
                <a16:creationId xmlns="" xmlns:a16="http://schemas.microsoft.com/office/drawing/2014/main" id="{6EBA89D3-238E-4358-8E85-3FD7CFA3153C}"/>
              </a:ext>
            </a:extLst>
          </p:cNvPr>
          <p:cNvSpPr/>
          <p:nvPr/>
        </p:nvSpPr>
        <p:spPr>
          <a:xfrm rot="441885" flipV="1">
            <a:off x="6866871" y="3769911"/>
            <a:ext cx="675899" cy="246691"/>
          </a:xfrm>
          <a:prstGeom prst="rightArrow">
            <a:avLst/>
          </a:prstGeom>
          <a:noFill/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C5F3D884-28F4-4334-983D-F3B36174B6DC}"/>
              </a:ext>
            </a:extLst>
          </p:cNvPr>
          <p:cNvSpPr txBox="1"/>
          <p:nvPr/>
        </p:nvSpPr>
        <p:spPr>
          <a:xfrm>
            <a:off x="7594662" y="3690740"/>
            <a:ext cx="1457041" cy="309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Batal</a:t>
            </a:r>
            <a:r>
              <a:rPr lang="en-US" sz="1400" dirty="0"/>
              <a:t> </a:t>
            </a:r>
            <a:r>
              <a:rPr lang="en-US" sz="1400" dirty="0" err="1"/>
              <a:t>Terimaan</a:t>
            </a:r>
            <a:endParaRPr lang="en-MY" sz="1400" dirty="0"/>
          </a:p>
        </p:txBody>
      </p:sp>
      <p:sp>
        <p:nvSpPr>
          <p:cNvPr id="97" name="Rectangle 96">
            <a:extLst>
              <a:ext uri="{FF2B5EF4-FFF2-40B4-BE49-F238E27FC236}">
                <a16:creationId xmlns="" xmlns:a16="http://schemas.microsoft.com/office/drawing/2014/main" id="{E3D60D5D-4374-4B88-9167-DBEE7329BBD8}"/>
              </a:ext>
            </a:extLst>
          </p:cNvPr>
          <p:cNvSpPr/>
          <p:nvPr/>
        </p:nvSpPr>
        <p:spPr>
          <a:xfrm>
            <a:off x="7550125" y="4007982"/>
            <a:ext cx="1528932" cy="3499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98" name="Rounded Rectangle 97"/>
          <p:cNvSpPr/>
          <p:nvPr/>
        </p:nvSpPr>
        <p:spPr>
          <a:xfrm>
            <a:off x="7572396" y="2929504"/>
            <a:ext cx="1214446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PESANAN TEMPATAN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286644" y="2061235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7572396" y="2583027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76388" y="1052736"/>
            <a:ext cx="591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 smtClean="0"/>
              <a:t>PESANAN TEMPATAN/INDEN KERJA DENGAN KONTRAK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0898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F6B0C3D0-5785-49F1-83A3-71A16C2F6CC9}"/>
              </a:ext>
            </a:extLst>
          </p:cNvPr>
          <p:cNvGrpSpPr/>
          <p:nvPr/>
        </p:nvGrpSpPr>
        <p:grpSpPr>
          <a:xfrm>
            <a:off x="1513363" y="1521010"/>
            <a:ext cx="5794941" cy="4830054"/>
            <a:chOff x="2670429" y="1362888"/>
            <a:chExt cx="5794941" cy="4830054"/>
          </a:xfrm>
        </p:grpSpPr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D6BFA7-4078-44EA-A5E7-A313B7E22CCC}"/>
                </a:ext>
              </a:extLst>
            </p:cNvPr>
            <p:cNvSpPr txBox="1"/>
            <p:nvPr/>
          </p:nvSpPr>
          <p:spPr>
            <a:xfrm>
              <a:off x="3318501" y="1362888"/>
              <a:ext cx="4615929" cy="30777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  </a:t>
              </a:r>
              <a:r>
                <a:rPr lang="en-US" sz="1400" dirty="0" err="1"/>
                <a:t>Arahan</a:t>
              </a:r>
              <a:r>
                <a:rPr lang="en-US" sz="1400" dirty="0"/>
                <a:t> </a:t>
              </a:r>
              <a:r>
                <a:rPr lang="en-US" sz="1400" dirty="0" err="1"/>
                <a:t>Bayaran</a:t>
              </a:r>
              <a:r>
                <a:rPr lang="en-US" sz="1400" dirty="0"/>
                <a:t> Interim</a:t>
              </a:r>
              <a:endParaRPr lang="en-MY" sz="140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D7C314E0-7A34-4795-A800-78333643118A}"/>
                </a:ext>
              </a:extLst>
            </p:cNvPr>
            <p:cNvSpPr/>
            <p:nvPr/>
          </p:nvSpPr>
          <p:spPr>
            <a:xfrm>
              <a:off x="4445714" y="1806796"/>
              <a:ext cx="164307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PENYEDIA</a:t>
              </a:r>
            </a:p>
            <a:p>
              <a:pPr algn="ctr"/>
              <a:r>
                <a:rPr lang="en-US" dirty="0" smtClean="0"/>
                <a:t>(</a:t>
              </a:r>
              <a:r>
                <a:rPr lang="en-US" dirty="0" err="1" smtClean="0"/>
                <a:t>Rekod</a:t>
              </a:r>
              <a:r>
                <a:rPr lang="en-US" dirty="0" smtClean="0"/>
                <a:t> </a:t>
              </a:r>
              <a:r>
                <a:rPr lang="en-US" dirty="0" err="1"/>
                <a:t>baru</a:t>
              </a:r>
              <a:r>
                <a:rPr lang="en-US" dirty="0"/>
                <a:t>)</a:t>
              </a:r>
              <a:endParaRPr lang="en-MY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5B906EE2-ADD8-4937-949A-378079BDB191}"/>
                </a:ext>
              </a:extLst>
            </p:cNvPr>
            <p:cNvSpPr/>
            <p:nvPr/>
          </p:nvSpPr>
          <p:spPr>
            <a:xfrm>
              <a:off x="6822296" y="1842663"/>
              <a:ext cx="164307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PENYEMAK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011B4A44-EB59-415E-B076-6F60DB20A0FF}"/>
                </a:ext>
              </a:extLst>
            </p:cNvPr>
            <p:cNvSpPr/>
            <p:nvPr/>
          </p:nvSpPr>
          <p:spPr>
            <a:xfrm>
              <a:off x="6899442" y="4970938"/>
              <a:ext cx="1428760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PELULUS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19A0FE83-ECC0-4450-B916-81B14DACC685}"/>
                </a:ext>
              </a:extLst>
            </p:cNvPr>
            <p:cNvSpPr/>
            <p:nvPr/>
          </p:nvSpPr>
          <p:spPr>
            <a:xfrm>
              <a:off x="6747483" y="4276871"/>
              <a:ext cx="1714512" cy="642942"/>
            </a:xfrm>
            <a:prstGeom prst="ellipse">
              <a:avLst/>
            </a:prstGeom>
            <a:solidFill>
              <a:schemeClr val="accent6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AKAUN BELUM BAYAR</a:t>
              </a:r>
              <a:endParaRPr lang="en-MY" sz="1200" b="1" dirty="0"/>
            </a:p>
          </p:txBody>
        </p:sp>
        <p:sp>
          <p:nvSpPr>
            <p:cNvPr id="59" name="Rounded Rectangle 20">
              <a:extLst>
                <a:ext uri="{FF2B5EF4-FFF2-40B4-BE49-F238E27FC236}">
                  <a16:creationId xmlns="" xmlns:a16="http://schemas.microsoft.com/office/drawing/2014/main" id="{AA8802E1-BB7A-43C3-A2E9-CB2AA45AA50B}"/>
                </a:ext>
              </a:extLst>
            </p:cNvPr>
            <p:cNvSpPr/>
            <p:nvPr/>
          </p:nvSpPr>
          <p:spPr>
            <a:xfrm>
              <a:off x="2977741" y="5757064"/>
              <a:ext cx="1214446" cy="42862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BAUCER BAYARAN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ounded Rectangle 21">
              <a:extLst>
                <a:ext uri="{FF2B5EF4-FFF2-40B4-BE49-F238E27FC236}">
                  <a16:creationId xmlns="" xmlns:a16="http://schemas.microsoft.com/office/drawing/2014/main" id="{579B40E8-AD07-4014-8CED-2DC674D570A9}"/>
                </a:ext>
              </a:extLst>
            </p:cNvPr>
            <p:cNvSpPr/>
            <p:nvPr/>
          </p:nvSpPr>
          <p:spPr>
            <a:xfrm>
              <a:off x="6999983" y="5441901"/>
              <a:ext cx="121444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CARIAN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0A91EFE2-5CAA-4665-B22A-0F5A27D50F95}"/>
                </a:ext>
              </a:extLst>
            </p:cNvPr>
            <p:cNvSpPr/>
            <p:nvPr/>
          </p:nvSpPr>
          <p:spPr>
            <a:xfrm>
              <a:off x="4722280" y="4281189"/>
              <a:ext cx="1714512" cy="6429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PENGURUSAN TUNAI</a:t>
              </a:r>
              <a:endParaRPr lang="en-MY" sz="1200" b="1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="" xmlns:a16="http://schemas.microsoft.com/office/drawing/2014/main" id="{90631EB4-BA6B-46DF-8DAA-E9A66E928A79}"/>
                </a:ext>
              </a:extLst>
            </p:cNvPr>
            <p:cNvSpPr/>
            <p:nvPr/>
          </p:nvSpPr>
          <p:spPr>
            <a:xfrm>
              <a:off x="4919814" y="4970476"/>
              <a:ext cx="1428760" cy="42862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BN PELULUS</a:t>
              </a:r>
            </a:p>
          </p:txBody>
        </p:sp>
        <p:sp>
          <p:nvSpPr>
            <p:cNvPr id="63" name="Rounded Rectangle 24">
              <a:extLst>
                <a:ext uri="{FF2B5EF4-FFF2-40B4-BE49-F238E27FC236}">
                  <a16:creationId xmlns="" xmlns:a16="http://schemas.microsoft.com/office/drawing/2014/main" id="{E824C3F8-5DF7-4AA9-8BC0-BD3001FE019F}"/>
                </a:ext>
              </a:extLst>
            </p:cNvPr>
            <p:cNvSpPr/>
            <p:nvPr/>
          </p:nvSpPr>
          <p:spPr>
            <a:xfrm>
              <a:off x="5045756" y="5445141"/>
              <a:ext cx="1214446" cy="35719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POSTING </a:t>
              </a: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EFT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="" xmlns:a16="http://schemas.microsoft.com/office/drawing/2014/main" id="{C73D8943-AF17-44F5-ACDF-E226CD38049F}"/>
                </a:ext>
              </a:extLst>
            </p:cNvPr>
            <p:cNvSpPr/>
            <p:nvPr/>
          </p:nvSpPr>
          <p:spPr>
            <a:xfrm>
              <a:off x="2670429" y="4289656"/>
              <a:ext cx="1714512" cy="642942"/>
            </a:xfrm>
            <a:prstGeom prst="ellipse">
              <a:avLst/>
            </a:prstGeom>
            <a:solidFill>
              <a:schemeClr val="accent6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AKAUN BELUM BAYAR</a:t>
              </a:r>
              <a:endParaRPr lang="en-MY" sz="1200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2E6EE90D-D6AE-414A-9D90-C2D3ADF8CC2E}"/>
                </a:ext>
              </a:extLst>
            </p:cNvPr>
            <p:cNvSpPr/>
            <p:nvPr/>
          </p:nvSpPr>
          <p:spPr>
            <a:xfrm>
              <a:off x="2813305" y="4970168"/>
              <a:ext cx="150019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PENYEDIA</a:t>
              </a:r>
            </a:p>
          </p:txBody>
        </p:sp>
        <p:sp>
          <p:nvSpPr>
            <p:cNvPr id="66" name="Rounded Rectangle 27">
              <a:extLst>
                <a:ext uri="{FF2B5EF4-FFF2-40B4-BE49-F238E27FC236}">
                  <a16:creationId xmlns="" xmlns:a16="http://schemas.microsoft.com/office/drawing/2014/main" id="{D56D36C6-7BAA-40AA-9115-925CFF7F6A27}"/>
                </a:ext>
              </a:extLst>
            </p:cNvPr>
            <p:cNvSpPr/>
            <p:nvPr/>
          </p:nvSpPr>
          <p:spPr>
            <a:xfrm>
              <a:off x="2972807" y="5441439"/>
              <a:ext cx="121444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CARIAN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ounded Rectangle 28">
              <a:extLst>
                <a:ext uri="{FF2B5EF4-FFF2-40B4-BE49-F238E27FC236}">
                  <a16:creationId xmlns="" xmlns:a16="http://schemas.microsoft.com/office/drawing/2014/main" id="{3F0BAE65-A22A-466D-B085-6CAEA2EC5965}"/>
                </a:ext>
              </a:extLst>
            </p:cNvPr>
            <p:cNvSpPr/>
            <p:nvPr/>
          </p:nvSpPr>
          <p:spPr>
            <a:xfrm>
              <a:off x="7007387" y="5764314"/>
              <a:ext cx="1214446" cy="42862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BAUCER BAYARAN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ight Arrow 32">
              <a:extLst>
                <a:ext uri="{FF2B5EF4-FFF2-40B4-BE49-F238E27FC236}">
                  <a16:creationId xmlns="" xmlns:a16="http://schemas.microsoft.com/office/drawing/2014/main" id="{DB233ACE-1C50-4FE5-A870-EF7803948543}"/>
                </a:ext>
              </a:extLst>
            </p:cNvPr>
            <p:cNvSpPr/>
            <p:nvPr/>
          </p:nvSpPr>
          <p:spPr>
            <a:xfrm rot="10800000">
              <a:off x="6440956" y="5025442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9" name="Right Arrow 33">
              <a:extLst>
                <a:ext uri="{FF2B5EF4-FFF2-40B4-BE49-F238E27FC236}">
                  <a16:creationId xmlns="" xmlns:a16="http://schemas.microsoft.com/office/drawing/2014/main" id="{47325805-9F0F-4CAC-9849-F6FD956563B3}"/>
                </a:ext>
              </a:extLst>
            </p:cNvPr>
            <p:cNvSpPr/>
            <p:nvPr/>
          </p:nvSpPr>
          <p:spPr>
            <a:xfrm rot="10800000">
              <a:off x="4428215" y="5058247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="" xmlns:a16="http://schemas.microsoft.com/office/drawing/2014/main" id="{622B5494-DD6D-4AAD-9BD0-D79D4713B46F}"/>
                </a:ext>
              </a:extLst>
            </p:cNvPr>
            <p:cNvSpPr/>
            <p:nvPr/>
          </p:nvSpPr>
          <p:spPr>
            <a:xfrm>
              <a:off x="6797746" y="2930074"/>
              <a:ext cx="1643074" cy="64294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BN PENGESAH</a:t>
              </a:r>
            </a:p>
            <a:p>
              <a:pPr algn="ctr"/>
              <a:r>
                <a:rPr lang="en-US" dirty="0"/>
                <a:t>(checkers)</a:t>
              </a:r>
              <a:endParaRPr lang="en-MY" dirty="0"/>
            </a:p>
          </p:txBody>
        </p:sp>
        <p:sp>
          <p:nvSpPr>
            <p:cNvPr id="73" name="Right Arrow 36">
              <a:extLst>
                <a:ext uri="{FF2B5EF4-FFF2-40B4-BE49-F238E27FC236}">
                  <a16:creationId xmlns="" xmlns:a16="http://schemas.microsoft.com/office/drawing/2014/main" id="{383AFAFA-C891-4DBA-BB12-BDAD0BD2B6CE}"/>
                </a:ext>
              </a:extLst>
            </p:cNvPr>
            <p:cNvSpPr/>
            <p:nvPr/>
          </p:nvSpPr>
          <p:spPr>
            <a:xfrm rot="5400000">
              <a:off x="7456248" y="2502872"/>
              <a:ext cx="268123" cy="29924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4" name="Right Arrow 30">
              <a:extLst>
                <a:ext uri="{FF2B5EF4-FFF2-40B4-BE49-F238E27FC236}">
                  <a16:creationId xmlns="" xmlns:a16="http://schemas.microsoft.com/office/drawing/2014/main" id="{BE7462BA-C38A-4B2F-A3E4-F60E0F8B8C70}"/>
                </a:ext>
              </a:extLst>
            </p:cNvPr>
            <p:cNvSpPr/>
            <p:nvPr/>
          </p:nvSpPr>
          <p:spPr>
            <a:xfrm>
              <a:off x="6319764" y="1968963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5" name="Right Arrow 36">
              <a:extLst>
                <a:ext uri="{FF2B5EF4-FFF2-40B4-BE49-F238E27FC236}">
                  <a16:creationId xmlns="" xmlns:a16="http://schemas.microsoft.com/office/drawing/2014/main" id="{45B8C3C8-69DE-46E2-AE14-31AE772B3D3F}"/>
                </a:ext>
              </a:extLst>
            </p:cNvPr>
            <p:cNvSpPr/>
            <p:nvPr/>
          </p:nvSpPr>
          <p:spPr>
            <a:xfrm rot="5400000">
              <a:off x="7509771" y="3758004"/>
              <a:ext cx="268123" cy="29924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188233" y="1052736"/>
            <a:ext cx="4615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 smtClean="0"/>
              <a:t>INTERIM KERJA/BEKALAN/PERKHIDMATAN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7757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E1253228-B736-49BC-B4C1-6C4937C35D36}"/>
              </a:ext>
            </a:extLst>
          </p:cNvPr>
          <p:cNvSpPr/>
          <p:nvPr/>
        </p:nvSpPr>
        <p:spPr>
          <a:xfrm>
            <a:off x="6097278" y="552236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9F2619E0-184B-4EF5-943E-557468BDF7DE}"/>
              </a:ext>
            </a:extLst>
          </p:cNvPr>
          <p:cNvSpPr/>
          <p:nvPr/>
        </p:nvSpPr>
        <p:spPr>
          <a:xfrm>
            <a:off x="1560774" y="552236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EBC8C3A8-4EF9-4598-8A2C-AB77C855BF33}"/>
              </a:ext>
            </a:extLst>
          </p:cNvPr>
          <p:cNvSpPr/>
          <p:nvPr/>
        </p:nvSpPr>
        <p:spPr>
          <a:xfrm>
            <a:off x="3803954" y="5522362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2351963" y="1844824"/>
            <a:ext cx="450173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  Jana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/>
              <a:t>Berjadual</a:t>
            </a:r>
            <a:r>
              <a:rPr lang="en-US" sz="1400" dirty="0"/>
              <a:t> (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r>
              <a:rPr lang="en-US" sz="1400" dirty="0"/>
              <a:t>/</a:t>
            </a:r>
            <a:r>
              <a:rPr lang="en-US" sz="1400" dirty="0" err="1"/>
              <a:t>Tanpa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r>
              <a:rPr lang="en-US" sz="1400" dirty="0"/>
              <a:t>)</a:t>
            </a:r>
            <a:endParaRPr lang="en-MY" sz="1400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4BBC2786-B2FC-4B82-A0CD-C7AB2C70EBAC}"/>
              </a:ext>
            </a:extLst>
          </p:cNvPr>
          <p:cNvSpPr txBox="1"/>
          <p:nvPr/>
        </p:nvSpPr>
        <p:spPr>
          <a:xfrm>
            <a:off x="2344573" y="3429000"/>
            <a:ext cx="509114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Pindaan</a:t>
            </a:r>
            <a:r>
              <a:rPr lang="en-US" sz="1400" dirty="0" smtClean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/>
              <a:t>Berjadual</a:t>
            </a:r>
            <a:r>
              <a:rPr lang="en-US" sz="1400" dirty="0"/>
              <a:t> (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r>
              <a:rPr lang="en-US" sz="1400" dirty="0"/>
              <a:t>/</a:t>
            </a:r>
            <a:r>
              <a:rPr lang="en-US" sz="1400" dirty="0" err="1"/>
              <a:t>Tanpa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r>
              <a:rPr lang="en-US" sz="1400" dirty="0"/>
              <a:t>)</a:t>
            </a:r>
            <a:endParaRPr lang="en-MY" sz="1400" dirty="0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80D3EB5D-E7A7-4EC8-8237-8002874E1E6A}"/>
              </a:ext>
            </a:extLst>
          </p:cNvPr>
          <p:cNvSpPr/>
          <p:nvPr/>
        </p:nvSpPr>
        <p:spPr>
          <a:xfrm>
            <a:off x="3793022" y="225184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R</a:t>
            </a:r>
            <a:r>
              <a:rPr lang="en-US" dirty="0" err="1" smtClean="0"/>
              <a:t>ekod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D604CEB-C9B5-4F5E-966C-F827AC96BA10}"/>
              </a:ext>
            </a:extLst>
          </p:cNvPr>
          <p:cNvSpPr/>
          <p:nvPr/>
        </p:nvSpPr>
        <p:spPr>
          <a:xfrm>
            <a:off x="3793022" y="384355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R</a:t>
            </a:r>
            <a:r>
              <a:rPr lang="en-US" dirty="0" err="1" smtClean="0"/>
              <a:t>ekod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97D62181-59A0-414E-833D-BED29F16E676}"/>
              </a:ext>
            </a:extLst>
          </p:cNvPr>
          <p:cNvSpPr txBox="1"/>
          <p:nvPr/>
        </p:nvSpPr>
        <p:spPr>
          <a:xfrm>
            <a:off x="3396601" y="4979411"/>
            <a:ext cx="2399535" cy="31454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  </a:t>
            </a:r>
            <a:r>
              <a:rPr lang="en-US" sz="1400" dirty="0" err="1"/>
              <a:t>Daftar</a:t>
            </a:r>
            <a:r>
              <a:rPr lang="en-US" sz="1400" dirty="0"/>
              <a:t> </a:t>
            </a:r>
            <a:r>
              <a:rPr lang="en-US" sz="1400" dirty="0" err="1"/>
              <a:t>Tanggungan</a:t>
            </a:r>
            <a:r>
              <a:rPr lang="en-US" sz="1400" dirty="0"/>
              <a:t> </a:t>
            </a:r>
            <a:r>
              <a:rPr lang="en-US" sz="1400" dirty="0" err="1"/>
              <a:t>Kontrak</a:t>
            </a:r>
            <a:endParaRPr lang="en-MY" sz="1400" dirty="0"/>
          </a:p>
        </p:txBody>
      </p:sp>
      <p:sp>
        <p:nvSpPr>
          <p:cNvPr id="61" name="Right Arrow 31">
            <a:extLst>
              <a:ext uri="{FF2B5EF4-FFF2-40B4-BE49-F238E27FC236}">
                <a16:creationId xmlns="" xmlns:a16="http://schemas.microsoft.com/office/drawing/2014/main" id="{2F1BCDD8-4187-45A2-B273-7D01B35E612C}"/>
              </a:ext>
            </a:extLst>
          </p:cNvPr>
          <p:cNvSpPr/>
          <p:nvPr/>
        </p:nvSpPr>
        <p:spPr>
          <a:xfrm>
            <a:off x="5629562" y="559611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" name="Right Arrow 45">
            <a:extLst>
              <a:ext uri="{FF2B5EF4-FFF2-40B4-BE49-F238E27FC236}">
                <a16:creationId xmlns="" xmlns:a16="http://schemas.microsoft.com/office/drawing/2014/main" id="{61E27F84-4BC1-4363-A521-AA02F135A0C5}"/>
              </a:ext>
            </a:extLst>
          </p:cNvPr>
          <p:cNvSpPr/>
          <p:nvPr/>
        </p:nvSpPr>
        <p:spPr>
          <a:xfrm>
            <a:off x="3325306" y="559611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ectangle 32"/>
          <p:cNvSpPr/>
          <p:nvPr/>
        </p:nvSpPr>
        <p:spPr>
          <a:xfrm>
            <a:off x="1403648" y="1700808"/>
            <a:ext cx="6480720" cy="13503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1403648" y="3302745"/>
            <a:ext cx="6480720" cy="13503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ectangle 34"/>
          <p:cNvSpPr/>
          <p:nvPr/>
        </p:nvSpPr>
        <p:spPr>
          <a:xfrm>
            <a:off x="1403648" y="4869160"/>
            <a:ext cx="6480720" cy="14401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TextBox 15"/>
          <p:cNvSpPr txBox="1"/>
          <p:nvPr/>
        </p:nvSpPr>
        <p:spPr>
          <a:xfrm>
            <a:off x="2475160" y="1104999"/>
            <a:ext cx="41130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BAYARAN BERJADUAL DENGAN KONTRAK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715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F6B0C3D0-5785-49F1-83A3-71A16C2F6CC9}"/>
              </a:ext>
            </a:extLst>
          </p:cNvPr>
          <p:cNvGrpSpPr/>
          <p:nvPr/>
        </p:nvGrpSpPr>
        <p:grpSpPr>
          <a:xfrm>
            <a:off x="1403648" y="1340768"/>
            <a:ext cx="6006027" cy="4830054"/>
            <a:chOff x="2670429" y="1362888"/>
            <a:chExt cx="6006027" cy="4830054"/>
          </a:xfrm>
        </p:grpSpPr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D6BFA7-4078-44EA-A5E7-A313B7E22CCC}"/>
                </a:ext>
              </a:extLst>
            </p:cNvPr>
            <p:cNvSpPr txBox="1"/>
            <p:nvPr/>
          </p:nvSpPr>
          <p:spPr>
            <a:xfrm>
              <a:off x="4060527" y="1362888"/>
              <a:ext cx="4615929" cy="30777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  </a:t>
              </a:r>
              <a:r>
                <a:rPr lang="en-US" sz="1400" dirty="0" err="1"/>
                <a:t>Arahan</a:t>
              </a:r>
              <a:r>
                <a:rPr lang="en-US" sz="1400" dirty="0"/>
                <a:t> </a:t>
              </a:r>
              <a:r>
                <a:rPr lang="en-US" sz="1400" dirty="0" err="1"/>
                <a:t>Bayaran</a:t>
              </a:r>
              <a:r>
                <a:rPr lang="en-US" sz="1400" dirty="0"/>
                <a:t> </a:t>
              </a:r>
              <a:r>
                <a:rPr lang="en-US" sz="1400" dirty="0" err="1" smtClean="0"/>
                <a:t>Dengan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BerJadual</a:t>
              </a:r>
              <a:r>
                <a:rPr lang="en-US" sz="1400" dirty="0" smtClean="0"/>
                <a:t> / </a:t>
              </a:r>
              <a:r>
                <a:rPr lang="en-US" sz="1400" dirty="0" err="1" smtClean="0"/>
                <a:t>Dengan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Tanggung</a:t>
              </a:r>
              <a:r>
                <a:rPr lang="en-US" sz="1400" dirty="0" smtClean="0"/>
                <a:t> </a:t>
              </a:r>
              <a:endParaRPr lang="en-MY" sz="140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D7C314E0-7A34-4795-A800-78333643118A}"/>
                </a:ext>
              </a:extLst>
            </p:cNvPr>
            <p:cNvSpPr/>
            <p:nvPr/>
          </p:nvSpPr>
          <p:spPr>
            <a:xfrm>
              <a:off x="6774885" y="1806796"/>
              <a:ext cx="164307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PENYEDIA</a:t>
              </a:r>
            </a:p>
            <a:p>
              <a:pPr algn="ctr"/>
              <a:r>
                <a:rPr lang="en-US" dirty="0" smtClean="0"/>
                <a:t>(</a:t>
              </a:r>
              <a:r>
                <a:rPr lang="en-US" dirty="0" err="1"/>
                <a:t>R</a:t>
              </a:r>
              <a:r>
                <a:rPr lang="en-US" dirty="0" err="1" smtClean="0"/>
                <a:t>ekod</a:t>
              </a:r>
              <a:r>
                <a:rPr lang="en-US" dirty="0" smtClean="0"/>
                <a:t> </a:t>
              </a:r>
              <a:r>
                <a:rPr lang="en-US" dirty="0" err="1"/>
                <a:t>baru</a:t>
              </a:r>
              <a:r>
                <a:rPr lang="en-US" dirty="0"/>
                <a:t>)</a:t>
              </a:r>
              <a:endParaRPr lang="en-MY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5B906EE2-ADD8-4937-949A-378079BDB191}"/>
                </a:ext>
              </a:extLst>
            </p:cNvPr>
            <p:cNvSpPr/>
            <p:nvPr/>
          </p:nvSpPr>
          <p:spPr>
            <a:xfrm>
              <a:off x="6822296" y="3095070"/>
              <a:ext cx="164307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PENYEMAK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011B4A44-EB59-415E-B076-6F60DB20A0FF}"/>
                </a:ext>
              </a:extLst>
            </p:cNvPr>
            <p:cNvSpPr/>
            <p:nvPr/>
          </p:nvSpPr>
          <p:spPr>
            <a:xfrm>
              <a:off x="6899442" y="4970938"/>
              <a:ext cx="1428760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PELULUS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19A0FE83-ECC0-4450-B916-81B14DACC685}"/>
                </a:ext>
              </a:extLst>
            </p:cNvPr>
            <p:cNvSpPr/>
            <p:nvPr/>
          </p:nvSpPr>
          <p:spPr>
            <a:xfrm>
              <a:off x="6747483" y="4276871"/>
              <a:ext cx="1714512" cy="642942"/>
            </a:xfrm>
            <a:prstGeom prst="ellipse">
              <a:avLst/>
            </a:prstGeom>
            <a:solidFill>
              <a:schemeClr val="accent6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AKAUN BELUM BAYAR</a:t>
              </a:r>
              <a:endParaRPr lang="en-MY" sz="1200" b="1" dirty="0"/>
            </a:p>
          </p:txBody>
        </p:sp>
        <p:sp>
          <p:nvSpPr>
            <p:cNvPr id="59" name="Rounded Rectangle 20">
              <a:extLst>
                <a:ext uri="{FF2B5EF4-FFF2-40B4-BE49-F238E27FC236}">
                  <a16:creationId xmlns="" xmlns:a16="http://schemas.microsoft.com/office/drawing/2014/main" id="{AA8802E1-BB7A-43C3-A2E9-CB2AA45AA50B}"/>
                </a:ext>
              </a:extLst>
            </p:cNvPr>
            <p:cNvSpPr/>
            <p:nvPr/>
          </p:nvSpPr>
          <p:spPr>
            <a:xfrm>
              <a:off x="2977741" y="5757064"/>
              <a:ext cx="1214446" cy="42862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BAUCER BAYARAN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ounded Rectangle 21">
              <a:extLst>
                <a:ext uri="{FF2B5EF4-FFF2-40B4-BE49-F238E27FC236}">
                  <a16:creationId xmlns="" xmlns:a16="http://schemas.microsoft.com/office/drawing/2014/main" id="{579B40E8-AD07-4014-8CED-2DC674D570A9}"/>
                </a:ext>
              </a:extLst>
            </p:cNvPr>
            <p:cNvSpPr/>
            <p:nvPr/>
          </p:nvSpPr>
          <p:spPr>
            <a:xfrm>
              <a:off x="6999983" y="5441901"/>
              <a:ext cx="121444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CARIAN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0A91EFE2-5CAA-4665-B22A-0F5A27D50F95}"/>
                </a:ext>
              </a:extLst>
            </p:cNvPr>
            <p:cNvSpPr/>
            <p:nvPr/>
          </p:nvSpPr>
          <p:spPr>
            <a:xfrm>
              <a:off x="4722280" y="4281189"/>
              <a:ext cx="1714512" cy="6429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PENGURUSAN TUNAI</a:t>
              </a:r>
              <a:endParaRPr lang="en-MY" sz="1200" b="1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="" xmlns:a16="http://schemas.microsoft.com/office/drawing/2014/main" id="{90631EB4-BA6B-46DF-8DAA-E9A66E928A79}"/>
                </a:ext>
              </a:extLst>
            </p:cNvPr>
            <p:cNvSpPr/>
            <p:nvPr/>
          </p:nvSpPr>
          <p:spPr>
            <a:xfrm>
              <a:off x="4919814" y="4970476"/>
              <a:ext cx="1428760" cy="42862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BN PELULUS</a:t>
              </a:r>
            </a:p>
          </p:txBody>
        </p:sp>
        <p:sp>
          <p:nvSpPr>
            <p:cNvPr id="63" name="Rounded Rectangle 24">
              <a:extLst>
                <a:ext uri="{FF2B5EF4-FFF2-40B4-BE49-F238E27FC236}">
                  <a16:creationId xmlns="" xmlns:a16="http://schemas.microsoft.com/office/drawing/2014/main" id="{E824C3F8-5DF7-4AA9-8BC0-BD3001FE019F}"/>
                </a:ext>
              </a:extLst>
            </p:cNvPr>
            <p:cNvSpPr/>
            <p:nvPr/>
          </p:nvSpPr>
          <p:spPr>
            <a:xfrm>
              <a:off x="5045756" y="5445141"/>
              <a:ext cx="1214446" cy="35719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POSTING </a:t>
              </a: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EFT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="" xmlns:a16="http://schemas.microsoft.com/office/drawing/2014/main" id="{C73D8943-AF17-44F5-ACDF-E226CD38049F}"/>
                </a:ext>
              </a:extLst>
            </p:cNvPr>
            <p:cNvSpPr/>
            <p:nvPr/>
          </p:nvSpPr>
          <p:spPr>
            <a:xfrm>
              <a:off x="2670429" y="4289656"/>
              <a:ext cx="1714512" cy="642942"/>
            </a:xfrm>
            <a:prstGeom prst="ellipse">
              <a:avLst/>
            </a:prstGeom>
            <a:solidFill>
              <a:schemeClr val="accent6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AKAUN BELUM BAYAR</a:t>
              </a:r>
              <a:endParaRPr lang="en-MY" sz="1200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2E6EE90D-D6AE-414A-9D90-C2D3ADF8CC2E}"/>
                </a:ext>
              </a:extLst>
            </p:cNvPr>
            <p:cNvSpPr/>
            <p:nvPr/>
          </p:nvSpPr>
          <p:spPr>
            <a:xfrm>
              <a:off x="2813305" y="4970168"/>
              <a:ext cx="150019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PENYEDIA</a:t>
              </a:r>
            </a:p>
          </p:txBody>
        </p:sp>
        <p:sp>
          <p:nvSpPr>
            <p:cNvPr id="66" name="Rounded Rectangle 27">
              <a:extLst>
                <a:ext uri="{FF2B5EF4-FFF2-40B4-BE49-F238E27FC236}">
                  <a16:creationId xmlns="" xmlns:a16="http://schemas.microsoft.com/office/drawing/2014/main" id="{D56D36C6-7BAA-40AA-9115-925CFF7F6A27}"/>
                </a:ext>
              </a:extLst>
            </p:cNvPr>
            <p:cNvSpPr/>
            <p:nvPr/>
          </p:nvSpPr>
          <p:spPr>
            <a:xfrm>
              <a:off x="2972807" y="5441439"/>
              <a:ext cx="121444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CARIAN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ounded Rectangle 28">
              <a:extLst>
                <a:ext uri="{FF2B5EF4-FFF2-40B4-BE49-F238E27FC236}">
                  <a16:creationId xmlns="" xmlns:a16="http://schemas.microsoft.com/office/drawing/2014/main" id="{3F0BAE65-A22A-466D-B085-6CAEA2EC5965}"/>
                </a:ext>
              </a:extLst>
            </p:cNvPr>
            <p:cNvSpPr/>
            <p:nvPr/>
          </p:nvSpPr>
          <p:spPr>
            <a:xfrm>
              <a:off x="7007387" y="5764314"/>
              <a:ext cx="1214446" cy="42862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BAUCER BAYARAN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ight Arrow 32">
              <a:extLst>
                <a:ext uri="{FF2B5EF4-FFF2-40B4-BE49-F238E27FC236}">
                  <a16:creationId xmlns="" xmlns:a16="http://schemas.microsoft.com/office/drawing/2014/main" id="{DB233ACE-1C50-4FE5-A870-EF7803948543}"/>
                </a:ext>
              </a:extLst>
            </p:cNvPr>
            <p:cNvSpPr/>
            <p:nvPr/>
          </p:nvSpPr>
          <p:spPr>
            <a:xfrm rot="10800000">
              <a:off x="6440956" y="5025442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9" name="Right Arrow 33">
              <a:extLst>
                <a:ext uri="{FF2B5EF4-FFF2-40B4-BE49-F238E27FC236}">
                  <a16:creationId xmlns="" xmlns:a16="http://schemas.microsoft.com/office/drawing/2014/main" id="{47325805-9F0F-4CAC-9849-F6FD956563B3}"/>
                </a:ext>
              </a:extLst>
            </p:cNvPr>
            <p:cNvSpPr/>
            <p:nvPr/>
          </p:nvSpPr>
          <p:spPr>
            <a:xfrm rot="10800000">
              <a:off x="4428215" y="5058247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5" name="Right Arrow 36">
              <a:extLst>
                <a:ext uri="{FF2B5EF4-FFF2-40B4-BE49-F238E27FC236}">
                  <a16:creationId xmlns="" xmlns:a16="http://schemas.microsoft.com/office/drawing/2014/main" id="{45B8C3C8-69DE-46E2-AE14-31AE772B3D3F}"/>
                </a:ext>
              </a:extLst>
            </p:cNvPr>
            <p:cNvSpPr/>
            <p:nvPr/>
          </p:nvSpPr>
          <p:spPr>
            <a:xfrm rot="5400000">
              <a:off x="7509771" y="3758004"/>
              <a:ext cx="268123" cy="29924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4" name="Right Arrow 36">
            <a:extLst>
              <a:ext uri="{FF2B5EF4-FFF2-40B4-BE49-F238E27FC236}">
                <a16:creationId xmlns="" xmlns:a16="http://schemas.microsoft.com/office/drawing/2014/main" id="{45B8C3C8-69DE-46E2-AE14-31AE772B3D3F}"/>
              </a:ext>
            </a:extLst>
          </p:cNvPr>
          <p:cNvSpPr/>
          <p:nvPr/>
        </p:nvSpPr>
        <p:spPr>
          <a:xfrm rot="5400000">
            <a:off x="6242990" y="260066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5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F6B0C3D0-5785-49F1-83A3-71A16C2F6CC9}"/>
              </a:ext>
            </a:extLst>
          </p:cNvPr>
          <p:cNvGrpSpPr/>
          <p:nvPr/>
        </p:nvGrpSpPr>
        <p:grpSpPr>
          <a:xfrm>
            <a:off x="1403648" y="1623282"/>
            <a:ext cx="6006027" cy="4830054"/>
            <a:chOff x="2670429" y="1362888"/>
            <a:chExt cx="6006027" cy="4830054"/>
          </a:xfrm>
        </p:grpSpPr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D6BFA7-4078-44EA-A5E7-A313B7E22CCC}"/>
                </a:ext>
              </a:extLst>
            </p:cNvPr>
            <p:cNvSpPr txBox="1"/>
            <p:nvPr/>
          </p:nvSpPr>
          <p:spPr>
            <a:xfrm>
              <a:off x="4060527" y="1362888"/>
              <a:ext cx="4615929" cy="30777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  </a:t>
              </a:r>
              <a:r>
                <a:rPr lang="en-US" sz="1400" dirty="0" err="1"/>
                <a:t>Arahan</a:t>
              </a:r>
              <a:r>
                <a:rPr lang="en-US" sz="1400" dirty="0"/>
                <a:t> </a:t>
              </a:r>
              <a:r>
                <a:rPr lang="en-US" sz="1400" dirty="0" err="1"/>
                <a:t>Bayaran</a:t>
              </a:r>
              <a:r>
                <a:rPr lang="en-US" sz="1400" dirty="0"/>
                <a:t> </a:t>
              </a:r>
              <a:r>
                <a:rPr lang="en-US" sz="1400" dirty="0" err="1" smtClean="0"/>
                <a:t>Pulangan</a:t>
              </a:r>
              <a:r>
                <a:rPr lang="en-US" sz="1400" dirty="0" smtClean="0"/>
                <a:t> Deposit </a:t>
              </a:r>
              <a:endParaRPr lang="en-MY" sz="140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D7C314E0-7A34-4795-A800-78333643118A}"/>
                </a:ext>
              </a:extLst>
            </p:cNvPr>
            <p:cNvSpPr/>
            <p:nvPr/>
          </p:nvSpPr>
          <p:spPr>
            <a:xfrm>
              <a:off x="6774885" y="1806796"/>
              <a:ext cx="164307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PENYEDIA</a:t>
              </a:r>
            </a:p>
            <a:p>
              <a:pPr algn="ctr"/>
              <a:r>
                <a:rPr lang="en-US" dirty="0" smtClean="0"/>
                <a:t>(</a:t>
              </a:r>
              <a:r>
                <a:rPr lang="en-US" dirty="0" err="1"/>
                <a:t>R</a:t>
              </a:r>
              <a:r>
                <a:rPr lang="en-US" dirty="0" err="1" smtClean="0"/>
                <a:t>ekod</a:t>
              </a:r>
              <a:r>
                <a:rPr lang="en-US" dirty="0" smtClean="0"/>
                <a:t> </a:t>
              </a:r>
              <a:r>
                <a:rPr lang="en-US" dirty="0" err="1"/>
                <a:t>baru</a:t>
              </a:r>
              <a:r>
                <a:rPr lang="en-US" dirty="0"/>
                <a:t>)</a:t>
              </a:r>
              <a:endParaRPr lang="en-MY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5B906EE2-ADD8-4937-949A-378079BDB191}"/>
                </a:ext>
              </a:extLst>
            </p:cNvPr>
            <p:cNvSpPr/>
            <p:nvPr/>
          </p:nvSpPr>
          <p:spPr>
            <a:xfrm>
              <a:off x="6822296" y="3095070"/>
              <a:ext cx="164307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PENYEMAK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011B4A44-EB59-415E-B076-6F60DB20A0FF}"/>
                </a:ext>
              </a:extLst>
            </p:cNvPr>
            <p:cNvSpPr/>
            <p:nvPr/>
          </p:nvSpPr>
          <p:spPr>
            <a:xfrm>
              <a:off x="6899442" y="4970938"/>
              <a:ext cx="1428760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PELULUS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19A0FE83-ECC0-4450-B916-81B14DACC685}"/>
                </a:ext>
              </a:extLst>
            </p:cNvPr>
            <p:cNvSpPr/>
            <p:nvPr/>
          </p:nvSpPr>
          <p:spPr>
            <a:xfrm>
              <a:off x="6747483" y="4276871"/>
              <a:ext cx="1714512" cy="642942"/>
            </a:xfrm>
            <a:prstGeom prst="ellipse">
              <a:avLst/>
            </a:prstGeom>
            <a:solidFill>
              <a:schemeClr val="accent6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AKAUN BELUM BAYAR</a:t>
              </a:r>
              <a:endParaRPr lang="en-MY" sz="1200" b="1" dirty="0"/>
            </a:p>
          </p:txBody>
        </p:sp>
        <p:sp>
          <p:nvSpPr>
            <p:cNvPr id="59" name="Rounded Rectangle 20">
              <a:extLst>
                <a:ext uri="{FF2B5EF4-FFF2-40B4-BE49-F238E27FC236}">
                  <a16:creationId xmlns="" xmlns:a16="http://schemas.microsoft.com/office/drawing/2014/main" id="{AA8802E1-BB7A-43C3-A2E9-CB2AA45AA50B}"/>
                </a:ext>
              </a:extLst>
            </p:cNvPr>
            <p:cNvSpPr/>
            <p:nvPr/>
          </p:nvSpPr>
          <p:spPr>
            <a:xfrm>
              <a:off x="2977741" y="5757064"/>
              <a:ext cx="1214446" cy="42862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BAUCER BAYARAN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ounded Rectangle 21">
              <a:extLst>
                <a:ext uri="{FF2B5EF4-FFF2-40B4-BE49-F238E27FC236}">
                  <a16:creationId xmlns="" xmlns:a16="http://schemas.microsoft.com/office/drawing/2014/main" id="{579B40E8-AD07-4014-8CED-2DC674D570A9}"/>
                </a:ext>
              </a:extLst>
            </p:cNvPr>
            <p:cNvSpPr/>
            <p:nvPr/>
          </p:nvSpPr>
          <p:spPr>
            <a:xfrm>
              <a:off x="6999983" y="5441901"/>
              <a:ext cx="121444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CARIAN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0A91EFE2-5CAA-4665-B22A-0F5A27D50F95}"/>
                </a:ext>
              </a:extLst>
            </p:cNvPr>
            <p:cNvSpPr/>
            <p:nvPr/>
          </p:nvSpPr>
          <p:spPr>
            <a:xfrm>
              <a:off x="4722280" y="4281189"/>
              <a:ext cx="1714512" cy="6429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PENGURUSAN TUNAI</a:t>
              </a:r>
              <a:endParaRPr lang="en-MY" sz="1200" b="1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="" xmlns:a16="http://schemas.microsoft.com/office/drawing/2014/main" id="{90631EB4-BA6B-46DF-8DAA-E9A66E928A79}"/>
                </a:ext>
              </a:extLst>
            </p:cNvPr>
            <p:cNvSpPr/>
            <p:nvPr/>
          </p:nvSpPr>
          <p:spPr>
            <a:xfrm>
              <a:off x="4919814" y="4970476"/>
              <a:ext cx="1428760" cy="42862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BN PELULUS</a:t>
              </a:r>
            </a:p>
          </p:txBody>
        </p:sp>
        <p:sp>
          <p:nvSpPr>
            <p:cNvPr id="63" name="Rounded Rectangle 24">
              <a:extLst>
                <a:ext uri="{FF2B5EF4-FFF2-40B4-BE49-F238E27FC236}">
                  <a16:creationId xmlns="" xmlns:a16="http://schemas.microsoft.com/office/drawing/2014/main" id="{E824C3F8-5DF7-4AA9-8BC0-BD3001FE019F}"/>
                </a:ext>
              </a:extLst>
            </p:cNvPr>
            <p:cNvSpPr/>
            <p:nvPr/>
          </p:nvSpPr>
          <p:spPr>
            <a:xfrm>
              <a:off x="5045756" y="5445141"/>
              <a:ext cx="1214446" cy="35719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POSTING </a:t>
              </a: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EFT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="" xmlns:a16="http://schemas.microsoft.com/office/drawing/2014/main" id="{C73D8943-AF17-44F5-ACDF-E226CD38049F}"/>
                </a:ext>
              </a:extLst>
            </p:cNvPr>
            <p:cNvSpPr/>
            <p:nvPr/>
          </p:nvSpPr>
          <p:spPr>
            <a:xfrm>
              <a:off x="2670429" y="4289656"/>
              <a:ext cx="1714512" cy="642942"/>
            </a:xfrm>
            <a:prstGeom prst="ellipse">
              <a:avLst/>
            </a:prstGeom>
            <a:solidFill>
              <a:schemeClr val="accent6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MODUL AKAUN BELUM BAYAR</a:t>
              </a:r>
              <a:endParaRPr lang="en-MY" sz="1200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2E6EE90D-D6AE-414A-9D90-C2D3ADF8CC2E}"/>
                </a:ext>
              </a:extLst>
            </p:cNvPr>
            <p:cNvSpPr/>
            <p:nvPr/>
          </p:nvSpPr>
          <p:spPr>
            <a:xfrm>
              <a:off x="2813305" y="4970168"/>
              <a:ext cx="150019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PTJ PENYEDIA</a:t>
              </a:r>
            </a:p>
          </p:txBody>
        </p:sp>
        <p:sp>
          <p:nvSpPr>
            <p:cNvPr id="66" name="Rounded Rectangle 27">
              <a:extLst>
                <a:ext uri="{FF2B5EF4-FFF2-40B4-BE49-F238E27FC236}">
                  <a16:creationId xmlns="" xmlns:a16="http://schemas.microsoft.com/office/drawing/2014/main" id="{D56D36C6-7BAA-40AA-9115-925CFF7F6A27}"/>
                </a:ext>
              </a:extLst>
            </p:cNvPr>
            <p:cNvSpPr/>
            <p:nvPr/>
          </p:nvSpPr>
          <p:spPr>
            <a:xfrm>
              <a:off x="2972807" y="5441439"/>
              <a:ext cx="121444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CARIAN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ounded Rectangle 28">
              <a:extLst>
                <a:ext uri="{FF2B5EF4-FFF2-40B4-BE49-F238E27FC236}">
                  <a16:creationId xmlns="" xmlns:a16="http://schemas.microsoft.com/office/drawing/2014/main" id="{3F0BAE65-A22A-466D-B085-6CAEA2EC5965}"/>
                </a:ext>
              </a:extLst>
            </p:cNvPr>
            <p:cNvSpPr/>
            <p:nvPr/>
          </p:nvSpPr>
          <p:spPr>
            <a:xfrm>
              <a:off x="7007387" y="5764314"/>
              <a:ext cx="1214446" cy="42862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CETAK BAUCER BAYARAN</a:t>
              </a:r>
              <a:endParaRPr lang="en-MY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ight Arrow 32">
              <a:extLst>
                <a:ext uri="{FF2B5EF4-FFF2-40B4-BE49-F238E27FC236}">
                  <a16:creationId xmlns="" xmlns:a16="http://schemas.microsoft.com/office/drawing/2014/main" id="{DB233ACE-1C50-4FE5-A870-EF7803948543}"/>
                </a:ext>
              </a:extLst>
            </p:cNvPr>
            <p:cNvSpPr/>
            <p:nvPr/>
          </p:nvSpPr>
          <p:spPr>
            <a:xfrm rot="10800000">
              <a:off x="6440956" y="5025442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9" name="Right Arrow 33">
              <a:extLst>
                <a:ext uri="{FF2B5EF4-FFF2-40B4-BE49-F238E27FC236}">
                  <a16:creationId xmlns="" xmlns:a16="http://schemas.microsoft.com/office/drawing/2014/main" id="{47325805-9F0F-4CAC-9849-F6FD956563B3}"/>
                </a:ext>
              </a:extLst>
            </p:cNvPr>
            <p:cNvSpPr/>
            <p:nvPr/>
          </p:nvSpPr>
          <p:spPr>
            <a:xfrm rot="10800000">
              <a:off x="4428215" y="5058247"/>
              <a:ext cx="357190" cy="28575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5" name="Right Arrow 36">
              <a:extLst>
                <a:ext uri="{FF2B5EF4-FFF2-40B4-BE49-F238E27FC236}">
                  <a16:creationId xmlns="" xmlns:a16="http://schemas.microsoft.com/office/drawing/2014/main" id="{45B8C3C8-69DE-46E2-AE14-31AE772B3D3F}"/>
                </a:ext>
              </a:extLst>
            </p:cNvPr>
            <p:cNvSpPr/>
            <p:nvPr/>
          </p:nvSpPr>
          <p:spPr>
            <a:xfrm rot="5400000">
              <a:off x="7509771" y="3758004"/>
              <a:ext cx="268123" cy="29924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4" name="Right Arrow 36">
            <a:extLst>
              <a:ext uri="{FF2B5EF4-FFF2-40B4-BE49-F238E27FC236}">
                <a16:creationId xmlns="" xmlns:a16="http://schemas.microsoft.com/office/drawing/2014/main" id="{45B8C3C8-69DE-46E2-AE14-31AE772B3D3F}"/>
              </a:ext>
            </a:extLst>
          </p:cNvPr>
          <p:cNvSpPr/>
          <p:nvPr/>
        </p:nvSpPr>
        <p:spPr>
          <a:xfrm rot="5400000">
            <a:off x="6242990" y="2883176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19A0FE83-ECC0-4450-B916-81B14DACC685}"/>
              </a:ext>
            </a:extLst>
          </p:cNvPr>
          <p:cNvSpPr/>
          <p:nvPr/>
        </p:nvSpPr>
        <p:spPr>
          <a:xfrm>
            <a:off x="2124655" y="2065175"/>
            <a:ext cx="2073556" cy="1101684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TERIMAAN DEPOSIT DI ARAHAN BAYARAN INTERIM </a:t>
            </a:r>
            <a:endParaRPr lang="en-MY" sz="1200" b="1" dirty="0"/>
          </a:p>
        </p:txBody>
      </p:sp>
      <p:sp>
        <p:nvSpPr>
          <p:cNvPr id="23" name="Right Arrow 22"/>
          <p:cNvSpPr/>
          <p:nvPr/>
        </p:nvSpPr>
        <p:spPr>
          <a:xfrm>
            <a:off x="4330160" y="2187392"/>
            <a:ext cx="1010390" cy="40253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2D3B7B07-F31D-413B-83F9-833144DBA071}"/>
              </a:ext>
            </a:extLst>
          </p:cNvPr>
          <p:cNvSpPr txBox="1"/>
          <p:nvPr/>
        </p:nvSpPr>
        <p:spPr>
          <a:xfrm>
            <a:off x="483218" y="1104999"/>
            <a:ext cx="820891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dirty="0" smtClean="0"/>
              <a:t>* Proses </a:t>
            </a:r>
            <a:r>
              <a:rPr lang="en-MY" sz="1400" dirty="0" err="1" smtClean="0"/>
              <a:t>dibawah</a:t>
            </a:r>
            <a:r>
              <a:rPr lang="en-MY" sz="1400" dirty="0" smtClean="0"/>
              <a:t> </a:t>
            </a:r>
            <a:r>
              <a:rPr lang="en-MY" sz="1400" dirty="0" err="1" smtClean="0"/>
              <a:t>adalah</a:t>
            </a:r>
            <a:r>
              <a:rPr lang="en-MY" sz="1400" dirty="0" smtClean="0"/>
              <a:t> </a:t>
            </a:r>
            <a:r>
              <a:rPr lang="en-MY" sz="1400" dirty="0" err="1" smtClean="0"/>
              <a:t>untuk</a:t>
            </a:r>
            <a:r>
              <a:rPr lang="en-MY" sz="1400" dirty="0" smtClean="0"/>
              <a:t> proses </a:t>
            </a:r>
            <a:r>
              <a:rPr lang="en-MY" sz="1400" dirty="0" err="1" smtClean="0"/>
              <a:t>pulangan</a:t>
            </a:r>
            <a:r>
              <a:rPr lang="en-MY" sz="1400" dirty="0" smtClean="0"/>
              <a:t> Wang Deposit/WJP </a:t>
            </a:r>
            <a:r>
              <a:rPr lang="en-MY" sz="1400" dirty="0" err="1" smtClean="0"/>
              <a:t>kepada</a:t>
            </a:r>
            <a:r>
              <a:rPr lang="en-MY" sz="1400" dirty="0" smtClean="0"/>
              <a:t> </a:t>
            </a:r>
            <a:r>
              <a:rPr lang="en-MY" sz="1400" dirty="0" err="1" smtClean="0"/>
              <a:t>kontraktor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33713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888" y="484513"/>
            <a:ext cx="8358246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PENGURUSAN KONTRAK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FDD6BFA7-4078-44EA-A5E7-A313B7E22CCC}"/>
              </a:ext>
            </a:extLst>
          </p:cNvPr>
          <p:cNvSpPr txBox="1"/>
          <p:nvPr/>
        </p:nvSpPr>
        <p:spPr>
          <a:xfrm>
            <a:off x="3059832" y="1681063"/>
            <a:ext cx="324036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  </a:t>
            </a:r>
            <a:r>
              <a:rPr lang="en-US" sz="1400" dirty="0" err="1" smtClean="0"/>
              <a:t>Penyelesaian</a:t>
            </a:r>
            <a:r>
              <a:rPr lang="en-US" sz="1400" dirty="0" smtClean="0"/>
              <a:t> </a:t>
            </a:r>
            <a:r>
              <a:rPr lang="en-US" sz="1400" dirty="0" err="1" smtClean="0"/>
              <a:t>Aset</a:t>
            </a:r>
            <a:r>
              <a:rPr lang="en-US" sz="1400" dirty="0" smtClean="0"/>
              <a:t> </a:t>
            </a:r>
            <a:r>
              <a:rPr lang="en-US" sz="1400" dirty="0" err="1" smtClean="0"/>
              <a:t>Pembinaan</a:t>
            </a:r>
            <a:r>
              <a:rPr lang="en-US" sz="1400" dirty="0" smtClean="0"/>
              <a:t> </a:t>
            </a:r>
            <a:endParaRPr lang="en-MY" sz="1400" dirty="0"/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D7C314E0-7A34-4795-A800-78333643118A}"/>
              </a:ext>
            </a:extLst>
          </p:cNvPr>
          <p:cNvSpPr/>
          <p:nvPr/>
        </p:nvSpPr>
        <p:spPr>
          <a:xfrm>
            <a:off x="2712902" y="228713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R</a:t>
            </a:r>
            <a:r>
              <a:rPr lang="en-US" dirty="0" err="1" smtClean="0"/>
              <a:t>ekod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5B906EE2-ADD8-4937-949A-378079BDB191}"/>
              </a:ext>
            </a:extLst>
          </p:cNvPr>
          <p:cNvSpPr/>
          <p:nvPr/>
        </p:nvSpPr>
        <p:spPr>
          <a:xfrm>
            <a:off x="4945150" y="2358000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68" name="Right Arrow 32">
            <a:extLst>
              <a:ext uri="{FF2B5EF4-FFF2-40B4-BE49-F238E27FC236}">
                <a16:creationId xmlns="" xmlns:a16="http://schemas.microsoft.com/office/drawing/2014/main" id="{DB233ACE-1C50-4FE5-A870-EF7803948543}"/>
              </a:ext>
            </a:extLst>
          </p:cNvPr>
          <p:cNvSpPr/>
          <p:nvPr/>
        </p:nvSpPr>
        <p:spPr>
          <a:xfrm rot="10800000">
            <a:off x="4443944" y="368473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5" name="Right Arrow 36">
            <a:extLst>
              <a:ext uri="{FF2B5EF4-FFF2-40B4-BE49-F238E27FC236}">
                <a16:creationId xmlns="" xmlns:a16="http://schemas.microsoft.com/office/drawing/2014/main" id="{45B8C3C8-69DE-46E2-AE14-31AE772B3D3F}"/>
              </a:ext>
            </a:extLst>
          </p:cNvPr>
          <p:cNvSpPr/>
          <p:nvPr/>
        </p:nvSpPr>
        <p:spPr>
          <a:xfrm rot="5400000">
            <a:off x="5586666" y="3027350"/>
            <a:ext cx="360040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Right Arrow 36">
            <a:extLst>
              <a:ext uri="{FF2B5EF4-FFF2-40B4-BE49-F238E27FC236}">
                <a16:creationId xmlns="" xmlns:a16="http://schemas.microsoft.com/office/drawing/2014/main" id="{45B8C3C8-69DE-46E2-AE14-31AE772B3D3F}"/>
              </a:ext>
            </a:extLst>
          </p:cNvPr>
          <p:cNvSpPr/>
          <p:nvPr/>
        </p:nvSpPr>
        <p:spPr>
          <a:xfrm>
            <a:off x="4517451" y="2487567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622B5494-DD6D-4AAD-9BD0-D79D4713B46F}"/>
              </a:ext>
            </a:extLst>
          </p:cNvPr>
          <p:cNvSpPr/>
          <p:nvPr/>
        </p:nvSpPr>
        <p:spPr>
          <a:xfrm>
            <a:off x="4945150" y="3506138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E1253228-B736-49BC-B4C1-6C4937C35D36}"/>
              </a:ext>
            </a:extLst>
          </p:cNvPr>
          <p:cNvSpPr/>
          <p:nvPr/>
        </p:nvSpPr>
        <p:spPr>
          <a:xfrm>
            <a:off x="2712902" y="3495813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2" name="Rectangle 11"/>
          <p:cNvSpPr/>
          <p:nvPr/>
        </p:nvSpPr>
        <p:spPr>
          <a:xfrm>
            <a:off x="1835695" y="1507675"/>
            <a:ext cx="5688633" cy="30734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2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9090</TotalTime>
  <Words>762</Words>
  <Application>Microsoft Office PowerPoint</Application>
  <PresentationFormat>On-screen Show (4:3)</PresentationFormat>
  <Paragraphs>269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MODUL PENGURUSAN KONTRAK</vt:lpstr>
      <vt:lpstr>MODUL PENGURUSAN KONTRAK</vt:lpstr>
      <vt:lpstr>MODUL PENGURUSAN KONTRAK</vt:lpstr>
      <vt:lpstr>MODUL PENGURUSAN KONTRAK</vt:lpstr>
      <vt:lpstr>MODUL PENGURUSAN KONTRAK</vt:lpstr>
      <vt:lpstr>MODUL PENGURUSAN KONTRAK</vt:lpstr>
      <vt:lpstr>MODUL PENGURUSAN KONTRAK</vt:lpstr>
      <vt:lpstr>MODUL PENGURUSAN KONTRAK</vt:lpstr>
      <vt:lpstr>PowerPoint Presentation</vt:lpstr>
      <vt:lpstr>PowerPoint Presentation</vt:lpstr>
      <vt:lpstr>PowerPoint Presentation</vt:lpstr>
      <vt:lpstr>MODUL PENGURUSAN KONTRAK</vt:lpstr>
      <vt:lpstr>MODUL PENGURUSAN KONTRAK</vt:lpstr>
      <vt:lpstr>MODUL PENGURUSAN KONTRAK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Siti Nor Aina bt. Ahmad</cp:lastModifiedBy>
  <cp:revision>117</cp:revision>
  <dcterms:created xsi:type="dcterms:W3CDTF">2016-11-26T14:21:39Z</dcterms:created>
  <dcterms:modified xsi:type="dcterms:W3CDTF">2020-02-13T05:55:40Z</dcterms:modified>
</cp:coreProperties>
</file>